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91" r:id="rId3"/>
    <p:sldId id="288" r:id="rId4"/>
    <p:sldId id="292" r:id="rId5"/>
    <p:sldId id="260" r:id="rId6"/>
    <p:sldId id="261" r:id="rId7"/>
    <p:sldId id="262" r:id="rId8"/>
    <p:sldId id="290" r:id="rId9"/>
    <p:sldId id="263" r:id="rId10"/>
    <p:sldId id="264" r:id="rId11"/>
    <p:sldId id="268" r:id="rId12"/>
    <p:sldId id="265" r:id="rId13"/>
    <p:sldId id="271" r:id="rId14"/>
    <p:sldId id="269" r:id="rId15"/>
    <p:sldId id="270" r:id="rId16"/>
    <p:sldId id="274" r:id="rId17"/>
    <p:sldId id="272" r:id="rId18"/>
    <p:sldId id="273" r:id="rId19"/>
    <p:sldId id="275" r:id="rId20"/>
    <p:sldId id="276" r:id="rId21"/>
    <p:sldId id="285" r:id="rId22"/>
    <p:sldId id="277" r:id="rId23"/>
    <p:sldId id="278" r:id="rId24"/>
    <p:sldId id="279" r:id="rId25"/>
    <p:sldId id="280" r:id="rId26"/>
    <p:sldId id="284" r:id="rId27"/>
    <p:sldId id="283" r:id="rId28"/>
    <p:sldId id="287" r:id="rId29"/>
    <p:sldId id="281" r:id="rId30"/>
    <p:sldId id="286" r:id="rId3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35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13164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260648"/>
            <a:ext cx="1600200" cy="1152128"/>
          </a:xfrm>
          <a:prstGeom prst="rect">
            <a:avLst/>
          </a:prstGeom>
          <a:solidFill>
            <a:srgbClr val="7DB71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600200" y="260648"/>
            <a:ext cx="7543800" cy="1152128"/>
          </a:xfrm>
          <a:prstGeom prst="rect">
            <a:avLst/>
          </a:prstGeom>
          <a:solidFill>
            <a:srgbClr val="0068B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prstClr val="black"/>
              </a:solidFill>
              <a:latin typeface="Arial" charset="0"/>
            </a:endParaRP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48" y="1628800"/>
            <a:ext cx="1431649" cy="792088"/>
          </a:xfrm>
          <a:prstGeom prst="rect">
            <a:avLst/>
          </a:prstGeom>
        </p:spPr>
      </p:pic>
      <p:sp>
        <p:nvSpPr>
          <p:cNvPr id="10" name="Slide Number Placeholder 5"/>
          <p:cNvSpPr txBox="1">
            <a:spLocks/>
          </p:cNvSpPr>
          <p:nvPr/>
        </p:nvSpPr>
        <p:spPr>
          <a:xfrm>
            <a:off x="468698" y="476672"/>
            <a:ext cx="692727" cy="6705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600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333333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333333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333333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333333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333333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333333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333333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333333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DF28FB93-0A08-4E7D-8E63-9EFA29F1E093}" type="slidenum">
              <a:rPr lang="de-DE" smtClean="0">
                <a:solidFill>
                  <a:prstClr val="black"/>
                </a:solidFill>
              </a:rPr>
              <a:pPr/>
              <a:t>‹Nr.›</a:t>
            </a:fld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16" name="Titel 15"/>
          <p:cNvSpPr>
            <a:spLocks noGrp="1"/>
          </p:cNvSpPr>
          <p:nvPr>
            <p:ph type="title"/>
          </p:nvPr>
        </p:nvSpPr>
        <p:spPr>
          <a:xfrm>
            <a:off x="1600200" y="2574032"/>
            <a:ext cx="7543800" cy="114300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0" y="260648"/>
            <a:ext cx="1600200" cy="1152128"/>
          </a:xfrm>
          <a:prstGeom prst="rect">
            <a:avLst/>
          </a:prstGeom>
          <a:solidFill>
            <a:srgbClr val="7DB71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Rectangle 2"/>
          <p:cNvSpPr>
            <a:spLocks noChangeArrowheads="1"/>
          </p:cNvSpPr>
          <p:nvPr userDrawn="1"/>
        </p:nvSpPr>
        <p:spPr bwMode="auto">
          <a:xfrm>
            <a:off x="1600200" y="260648"/>
            <a:ext cx="7543800" cy="1152128"/>
          </a:xfrm>
          <a:prstGeom prst="rect">
            <a:avLst/>
          </a:prstGeom>
          <a:solidFill>
            <a:srgbClr val="0068B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prstClr val="black"/>
              </a:solidFill>
              <a:latin typeface="Arial" charset="0"/>
            </a:endParaRPr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48" y="1628800"/>
            <a:ext cx="1431649" cy="792088"/>
          </a:xfrm>
          <a:prstGeom prst="rect">
            <a:avLst/>
          </a:prstGeom>
        </p:spPr>
      </p:pic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468698" y="476672"/>
            <a:ext cx="692727" cy="6705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600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333333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333333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333333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333333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333333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333333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333333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333333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DF28FB93-0A08-4E7D-8E63-9EFA29F1E093}" type="slidenum">
              <a:rPr lang="de-DE" smtClean="0">
                <a:solidFill>
                  <a:prstClr val="black"/>
                </a:solidFill>
              </a:rPr>
              <a:pPr/>
              <a:t>‹Nr.›</a:t>
            </a:fld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15" name="Datumsplatzhalter 5"/>
          <p:cNvSpPr>
            <a:spLocks noGrp="1"/>
          </p:cNvSpPr>
          <p:nvPr>
            <p:ph type="dt" sz="half" idx="2"/>
          </p:nvPr>
        </p:nvSpPr>
        <p:spPr>
          <a:xfrm>
            <a:off x="19472" y="6376243"/>
            <a:ext cx="1600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17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3908648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44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Textplatzhalter 18"/>
          <p:cNvSpPr>
            <a:spLocks noGrp="1"/>
          </p:cNvSpPr>
          <p:nvPr>
            <p:ph type="body" sz="quarter" idx="12"/>
          </p:nvPr>
        </p:nvSpPr>
        <p:spPr>
          <a:xfrm>
            <a:off x="1600200" y="260350"/>
            <a:ext cx="7543800" cy="1152525"/>
          </a:xfr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9" name="Datumsplatzhalter 5"/>
          <p:cNvSpPr>
            <a:spLocks noGrp="1"/>
          </p:cNvSpPr>
          <p:nvPr>
            <p:ph type="dt" sz="half" idx="2"/>
          </p:nvPr>
        </p:nvSpPr>
        <p:spPr>
          <a:xfrm>
            <a:off x="19472" y="6376243"/>
            <a:ext cx="1600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10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3908648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8360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979096" y="1484784"/>
            <a:ext cx="2057400" cy="4641379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619672" y="1484784"/>
            <a:ext cx="5207024" cy="4641379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Textplatzhalter 18"/>
          <p:cNvSpPr>
            <a:spLocks noGrp="1"/>
          </p:cNvSpPr>
          <p:nvPr>
            <p:ph type="body" sz="quarter" idx="12"/>
          </p:nvPr>
        </p:nvSpPr>
        <p:spPr>
          <a:xfrm>
            <a:off x="1600200" y="260350"/>
            <a:ext cx="7543800" cy="1152525"/>
          </a:xfr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7" name="Datumsplatzhalter 5"/>
          <p:cNvSpPr>
            <a:spLocks noGrp="1"/>
          </p:cNvSpPr>
          <p:nvPr>
            <p:ph type="dt" sz="half" idx="2"/>
          </p:nvPr>
        </p:nvSpPr>
        <p:spPr>
          <a:xfrm>
            <a:off x="19472" y="6376243"/>
            <a:ext cx="1600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11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3908648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740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13164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0" y="260648"/>
            <a:ext cx="1600200" cy="1152128"/>
          </a:xfrm>
          <a:prstGeom prst="rect">
            <a:avLst/>
          </a:prstGeom>
          <a:solidFill>
            <a:srgbClr val="7DB71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1600200" y="260648"/>
            <a:ext cx="7543800" cy="1152128"/>
          </a:xfrm>
          <a:prstGeom prst="rect">
            <a:avLst/>
          </a:prstGeom>
          <a:solidFill>
            <a:srgbClr val="0068B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prstClr val="black"/>
              </a:solidFill>
              <a:latin typeface="Arial" charset="0"/>
            </a:endParaRP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48" y="1628800"/>
            <a:ext cx="1431649" cy="792088"/>
          </a:xfrm>
          <a:prstGeom prst="rect">
            <a:avLst/>
          </a:prstGeom>
        </p:spPr>
      </p:pic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468698" y="476672"/>
            <a:ext cx="692727" cy="6705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600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333333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333333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333333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333333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333333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333333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333333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333333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DF28FB93-0A08-4E7D-8E63-9EFA29F1E093}" type="slidenum">
              <a:rPr lang="de-DE" smtClean="0">
                <a:solidFill>
                  <a:prstClr val="black"/>
                </a:solidFill>
              </a:rPr>
              <a:pPr/>
              <a:t>‹Nr.›</a:t>
            </a:fld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16" name="Titel 15"/>
          <p:cNvSpPr>
            <a:spLocks noGrp="1"/>
          </p:cNvSpPr>
          <p:nvPr>
            <p:ph type="title"/>
          </p:nvPr>
        </p:nvSpPr>
        <p:spPr>
          <a:xfrm>
            <a:off x="1600200" y="2574032"/>
            <a:ext cx="7543800" cy="114300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1" name="Datumsplatzhalter 5"/>
          <p:cNvSpPr>
            <a:spLocks noGrp="1"/>
          </p:cNvSpPr>
          <p:nvPr>
            <p:ph type="dt" sz="half" idx="2"/>
          </p:nvPr>
        </p:nvSpPr>
        <p:spPr>
          <a:xfrm>
            <a:off x="19472" y="6376243"/>
            <a:ext cx="1600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12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3908648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496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Textplatzhalter 18"/>
          <p:cNvSpPr>
            <a:spLocks noGrp="1"/>
          </p:cNvSpPr>
          <p:nvPr>
            <p:ph type="body" sz="quarter" idx="12"/>
          </p:nvPr>
        </p:nvSpPr>
        <p:spPr>
          <a:xfrm>
            <a:off x="1600200" y="260350"/>
            <a:ext cx="7543800" cy="1152525"/>
          </a:xfr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9" name="Datumsplatzhalter 5"/>
          <p:cNvSpPr>
            <a:spLocks noGrp="1"/>
          </p:cNvSpPr>
          <p:nvPr>
            <p:ph type="dt" sz="half" idx="2"/>
          </p:nvPr>
        </p:nvSpPr>
        <p:spPr>
          <a:xfrm>
            <a:off x="19472" y="6376243"/>
            <a:ext cx="1600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10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3908648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955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3542" y="4406900"/>
            <a:ext cx="7540458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603542" y="2852936"/>
            <a:ext cx="7540458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0" name="Textplatzhalter 18"/>
          <p:cNvSpPr>
            <a:spLocks noGrp="1"/>
          </p:cNvSpPr>
          <p:nvPr>
            <p:ph type="body" sz="quarter" idx="12"/>
          </p:nvPr>
        </p:nvSpPr>
        <p:spPr>
          <a:xfrm>
            <a:off x="1600200" y="260350"/>
            <a:ext cx="7543800" cy="1152525"/>
          </a:xfr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7" name="Datumsplatzhalter 5"/>
          <p:cNvSpPr>
            <a:spLocks noGrp="1"/>
          </p:cNvSpPr>
          <p:nvPr>
            <p:ph type="dt" sz="half" idx="2"/>
          </p:nvPr>
        </p:nvSpPr>
        <p:spPr>
          <a:xfrm>
            <a:off x="19472" y="6376243"/>
            <a:ext cx="1600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8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3908648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746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613520" y="1600200"/>
            <a:ext cx="367856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36096" y="1600200"/>
            <a:ext cx="367240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7" name="Textplatzhalter 18"/>
          <p:cNvSpPr>
            <a:spLocks noGrp="1"/>
          </p:cNvSpPr>
          <p:nvPr>
            <p:ph type="body" sz="quarter" idx="12"/>
          </p:nvPr>
        </p:nvSpPr>
        <p:spPr>
          <a:xfrm>
            <a:off x="1600200" y="260350"/>
            <a:ext cx="7543800" cy="1152525"/>
          </a:xfr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0" name="Datumsplatzhalter 5"/>
          <p:cNvSpPr>
            <a:spLocks noGrp="1"/>
          </p:cNvSpPr>
          <p:nvPr>
            <p:ph type="dt" sz="half" idx="13"/>
          </p:nvPr>
        </p:nvSpPr>
        <p:spPr>
          <a:xfrm>
            <a:off x="19472" y="6376243"/>
            <a:ext cx="1600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11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3908648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902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611932" y="1535113"/>
            <a:ext cx="3680148" cy="639762"/>
          </a:xfrm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611932" y="2276872"/>
            <a:ext cx="368014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436096" y="1535113"/>
            <a:ext cx="3672408" cy="639762"/>
          </a:xfrm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436096" y="2276872"/>
            <a:ext cx="367240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9" name="Textplatzhalter 18"/>
          <p:cNvSpPr>
            <a:spLocks noGrp="1"/>
          </p:cNvSpPr>
          <p:nvPr>
            <p:ph type="body" sz="quarter" idx="12"/>
          </p:nvPr>
        </p:nvSpPr>
        <p:spPr>
          <a:xfrm>
            <a:off x="1600200" y="260350"/>
            <a:ext cx="7543800" cy="1152525"/>
          </a:xfr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2" name="Datumsplatzhalter 5"/>
          <p:cNvSpPr>
            <a:spLocks noGrp="1"/>
          </p:cNvSpPr>
          <p:nvPr>
            <p:ph type="dt" sz="half" idx="13"/>
          </p:nvPr>
        </p:nvSpPr>
        <p:spPr>
          <a:xfrm>
            <a:off x="19472" y="6376243"/>
            <a:ext cx="1600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13" name="Fußzeilenplatzhalter 6"/>
          <p:cNvSpPr>
            <a:spLocks noGrp="1"/>
          </p:cNvSpPr>
          <p:nvPr>
            <p:ph type="ftr" sz="quarter" idx="14"/>
          </p:nvPr>
        </p:nvSpPr>
        <p:spPr>
          <a:xfrm>
            <a:off x="3908648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206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18"/>
          <p:cNvSpPr>
            <a:spLocks noGrp="1"/>
          </p:cNvSpPr>
          <p:nvPr>
            <p:ph type="body" sz="quarter" idx="12"/>
          </p:nvPr>
        </p:nvSpPr>
        <p:spPr>
          <a:xfrm>
            <a:off x="1600200" y="260350"/>
            <a:ext cx="7543800" cy="1152525"/>
          </a:xfr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8" name="Datumsplatzhalter 5"/>
          <p:cNvSpPr>
            <a:spLocks noGrp="1"/>
          </p:cNvSpPr>
          <p:nvPr>
            <p:ph type="dt" sz="half" idx="2"/>
          </p:nvPr>
        </p:nvSpPr>
        <p:spPr>
          <a:xfrm>
            <a:off x="19472" y="6376243"/>
            <a:ext cx="1600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9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3908648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535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18"/>
          <p:cNvSpPr>
            <a:spLocks noGrp="1"/>
          </p:cNvSpPr>
          <p:nvPr>
            <p:ph type="body" sz="quarter" idx="12"/>
          </p:nvPr>
        </p:nvSpPr>
        <p:spPr>
          <a:xfrm>
            <a:off x="1600200" y="260350"/>
            <a:ext cx="7543800" cy="1152525"/>
          </a:xfr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5"/>
          <p:cNvSpPr>
            <a:spLocks noGrp="1"/>
          </p:cNvSpPr>
          <p:nvPr>
            <p:ph type="dt" sz="half" idx="2"/>
          </p:nvPr>
        </p:nvSpPr>
        <p:spPr>
          <a:xfrm>
            <a:off x="19472" y="6376243"/>
            <a:ext cx="1600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9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3908648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116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35695" y="1474862"/>
            <a:ext cx="2792289" cy="1162050"/>
          </a:xfrm>
          <a:prstGeom prst="rect">
            <a:avLst/>
          </a:prstGeom>
        </p:spPr>
        <p:txBody>
          <a:bodyPr anchor="t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0" y="1484784"/>
            <a:ext cx="4114800" cy="464137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35695" y="2708920"/>
            <a:ext cx="2792289" cy="341724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9" name="Textplatzhalter 18"/>
          <p:cNvSpPr>
            <a:spLocks noGrp="1"/>
          </p:cNvSpPr>
          <p:nvPr>
            <p:ph type="body" sz="quarter" idx="12"/>
          </p:nvPr>
        </p:nvSpPr>
        <p:spPr>
          <a:xfrm>
            <a:off x="1600200" y="260350"/>
            <a:ext cx="7543800" cy="1152525"/>
          </a:xfr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8" name="Datumsplatzhalter 5"/>
          <p:cNvSpPr>
            <a:spLocks noGrp="1"/>
          </p:cNvSpPr>
          <p:nvPr>
            <p:ph type="dt" sz="half" idx="13"/>
          </p:nvPr>
        </p:nvSpPr>
        <p:spPr>
          <a:xfrm>
            <a:off x="19472" y="6376243"/>
            <a:ext cx="1600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12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3908648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27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Textplatzhalter 18"/>
          <p:cNvSpPr>
            <a:spLocks noGrp="1"/>
          </p:cNvSpPr>
          <p:nvPr>
            <p:ph type="body" sz="quarter" idx="12"/>
          </p:nvPr>
        </p:nvSpPr>
        <p:spPr>
          <a:xfrm>
            <a:off x="1600200" y="260350"/>
            <a:ext cx="7543800" cy="1152525"/>
          </a:xfr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9" name="Datumsplatzhalter 5"/>
          <p:cNvSpPr>
            <a:spLocks noGrp="1"/>
          </p:cNvSpPr>
          <p:nvPr>
            <p:ph type="dt" sz="half" idx="2"/>
          </p:nvPr>
        </p:nvSpPr>
        <p:spPr>
          <a:xfrm>
            <a:off x="19472" y="6376243"/>
            <a:ext cx="1600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10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3908648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8968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7172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619672" y="1484783"/>
            <a:ext cx="7488832" cy="324279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432450"/>
            <a:ext cx="7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9" name="Textplatzhalter 18"/>
          <p:cNvSpPr>
            <a:spLocks noGrp="1"/>
          </p:cNvSpPr>
          <p:nvPr>
            <p:ph type="body" sz="quarter" idx="12"/>
          </p:nvPr>
        </p:nvSpPr>
        <p:spPr>
          <a:xfrm>
            <a:off x="1600200" y="260350"/>
            <a:ext cx="7543800" cy="1152525"/>
          </a:xfr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8" name="Datumsplatzhalter 5"/>
          <p:cNvSpPr>
            <a:spLocks noGrp="1"/>
          </p:cNvSpPr>
          <p:nvPr>
            <p:ph type="dt" sz="half" idx="13"/>
          </p:nvPr>
        </p:nvSpPr>
        <p:spPr>
          <a:xfrm>
            <a:off x="19472" y="6376243"/>
            <a:ext cx="1600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12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3908648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246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Textplatzhalter 18"/>
          <p:cNvSpPr>
            <a:spLocks noGrp="1"/>
          </p:cNvSpPr>
          <p:nvPr>
            <p:ph type="body" sz="quarter" idx="12"/>
          </p:nvPr>
        </p:nvSpPr>
        <p:spPr>
          <a:xfrm>
            <a:off x="1600200" y="260350"/>
            <a:ext cx="7543800" cy="1152525"/>
          </a:xfr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9" name="Datumsplatzhalter 5"/>
          <p:cNvSpPr>
            <a:spLocks noGrp="1"/>
          </p:cNvSpPr>
          <p:nvPr>
            <p:ph type="dt" sz="half" idx="2"/>
          </p:nvPr>
        </p:nvSpPr>
        <p:spPr>
          <a:xfrm>
            <a:off x="19472" y="6376243"/>
            <a:ext cx="1600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10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3908648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9292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979096" y="1484784"/>
            <a:ext cx="2057400" cy="4641379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619672" y="1484784"/>
            <a:ext cx="5207024" cy="4641379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Textplatzhalter 18"/>
          <p:cNvSpPr>
            <a:spLocks noGrp="1"/>
          </p:cNvSpPr>
          <p:nvPr>
            <p:ph type="body" sz="quarter" idx="12"/>
          </p:nvPr>
        </p:nvSpPr>
        <p:spPr>
          <a:xfrm>
            <a:off x="1600200" y="260350"/>
            <a:ext cx="7543800" cy="1152525"/>
          </a:xfr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7" name="Datumsplatzhalter 5"/>
          <p:cNvSpPr>
            <a:spLocks noGrp="1"/>
          </p:cNvSpPr>
          <p:nvPr>
            <p:ph type="dt" sz="half" idx="2"/>
          </p:nvPr>
        </p:nvSpPr>
        <p:spPr>
          <a:xfrm>
            <a:off x="19472" y="6376243"/>
            <a:ext cx="1600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11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3908648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156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82AE1-7F25-4947-AC7D-9440251CEDB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742966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3542" y="4406900"/>
            <a:ext cx="7540458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603542" y="2852936"/>
            <a:ext cx="7540458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0" name="Textplatzhalter 18"/>
          <p:cNvSpPr>
            <a:spLocks noGrp="1"/>
          </p:cNvSpPr>
          <p:nvPr>
            <p:ph type="body" sz="quarter" idx="12"/>
          </p:nvPr>
        </p:nvSpPr>
        <p:spPr>
          <a:xfrm>
            <a:off x="1600200" y="260350"/>
            <a:ext cx="7543800" cy="1152525"/>
          </a:xfr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7" name="Datumsplatzhalter 5"/>
          <p:cNvSpPr>
            <a:spLocks noGrp="1"/>
          </p:cNvSpPr>
          <p:nvPr>
            <p:ph type="dt" sz="half" idx="2"/>
          </p:nvPr>
        </p:nvSpPr>
        <p:spPr>
          <a:xfrm>
            <a:off x="19472" y="6376243"/>
            <a:ext cx="1600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8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3908648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183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613520" y="1600200"/>
            <a:ext cx="367856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36096" y="1600200"/>
            <a:ext cx="367240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7" name="Textplatzhalter 18"/>
          <p:cNvSpPr>
            <a:spLocks noGrp="1"/>
          </p:cNvSpPr>
          <p:nvPr>
            <p:ph type="body" sz="quarter" idx="12"/>
          </p:nvPr>
        </p:nvSpPr>
        <p:spPr>
          <a:xfrm>
            <a:off x="1600200" y="260350"/>
            <a:ext cx="7543800" cy="1152525"/>
          </a:xfr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0" name="Datumsplatzhalter 5"/>
          <p:cNvSpPr>
            <a:spLocks noGrp="1"/>
          </p:cNvSpPr>
          <p:nvPr>
            <p:ph type="dt" sz="half" idx="13"/>
          </p:nvPr>
        </p:nvSpPr>
        <p:spPr>
          <a:xfrm>
            <a:off x="19472" y="6376243"/>
            <a:ext cx="1600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11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3908648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041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611932" y="1535113"/>
            <a:ext cx="3680148" cy="639762"/>
          </a:xfrm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611932" y="2276872"/>
            <a:ext cx="368014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436096" y="1535113"/>
            <a:ext cx="3672408" cy="639762"/>
          </a:xfrm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436096" y="2276872"/>
            <a:ext cx="367240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9" name="Textplatzhalter 18"/>
          <p:cNvSpPr>
            <a:spLocks noGrp="1"/>
          </p:cNvSpPr>
          <p:nvPr>
            <p:ph type="body" sz="quarter" idx="12"/>
          </p:nvPr>
        </p:nvSpPr>
        <p:spPr>
          <a:xfrm>
            <a:off x="1600200" y="260350"/>
            <a:ext cx="7543800" cy="1152525"/>
          </a:xfr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2" name="Datumsplatzhalter 5"/>
          <p:cNvSpPr>
            <a:spLocks noGrp="1"/>
          </p:cNvSpPr>
          <p:nvPr>
            <p:ph type="dt" sz="half" idx="13"/>
          </p:nvPr>
        </p:nvSpPr>
        <p:spPr>
          <a:xfrm>
            <a:off x="19472" y="6376243"/>
            <a:ext cx="1600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13" name="Fußzeilenplatzhalter 6"/>
          <p:cNvSpPr>
            <a:spLocks noGrp="1"/>
          </p:cNvSpPr>
          <p:nvPr>
            <p:ph type="ftr" sz="quarter" idx="14"/>
          </p:nvPr>
        </p:nvSpPr>
        <p:spPr>
          <a:xfrm>
            <a:off x="3908648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86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18"/>
          <p:cNvSpPr>
            <a:spLocks noGrp="1"/>
          </p:cNvSpPr>
          <p:nvPr>
            <p:ph type="body" sz="quarter" idx="12"/>
          </p:nvPr>
        </p:nvSpPr>
        <p:spPr>
          <a:xfrm>
            <a:off x="1600200" y="260350"/>
            <a:ext cx="7543800" cy="1152525"/>
          </a:xfr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8" name="Datumsplatzhalter 5"/>
          <p:cNvSpPr>
            <a:spLocks noGrp="1"/>
          </p:cNvSpPr>
          <p:nvPr>
            <p:ph type="dt" sz="half" idx="2"/>
          </p:nvPr>
        </p:nvSpPr>
        <p:spPr>
          <a:xfrm>
            <a:off x="19472" y="6376243"/>
            <a:ext cx="1600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9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3908648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372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18"/>
          <p:cNvSpPr>
            <a:spLocks noGrp="1"/>
          </p:cNvSpPr>
          <p:nvPr>
            <p:ph type="body" sz="quarter" idx="12"/>
          </p:nvPr>
        </p:nvSpPr>
        <p:spPr>
          <a:xfrm>
            <a:off x="1600200" y="260350"/>
            <a:ext cx="7543800" cy="1152525"/>
          </a:xfr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5"/>
          <p:cNvSpPr>
            <a:spLocks noGrp="1"/>
          </p:cNvSpPr>
          <p:nvPr>
            <p:ph type="dt" sz="half" idx="2"/>
          </p:nvPr>
        </p:nvSpPr>
        <p:spPr>
          <a:xfrm>
            <a:off x="19472" y="6376243"/>
            <a:ext cx="1600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9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3908648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637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35695" y="1474862"/>
            <a:ext cx="2792289" cy="1162050"/>
          </a:xfrm>
          <a:prstGeom prst="rect">
            <a:avLst/>
          </a:prstGeom>
        </p:spPr>
        <p:txBody>
          <a:bodyPr anchor="t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0" y="1484784"/>
            <a:ext cx="4114800" cy="464137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35695" y="2708920"/>
            <a:ext cx="2792289" cy="341724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9" name="Textplatzhalter 18"/>
          <p:cNvSpPr>
            <a:spLocks noGrp="1"/>
          </p:cNvSpPr>
          <p:nvPr>
            <p:ph type="body" sz="quarter" idx="12"/>
          </p:nvPr>
        </p:nvSpPr>
        <p:spPr>
          <a:xfrm>
            <a:off x="1600200" y="260350"/>
            <a:ext cx="7543800" cy="1152525"/>
          </a:xfr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8" name="Datumsplatzhalter 5"/>
          <p:cNvSpPr>
            <a:spLocks noGrp="1"/>
          </p:cNvSpPr>
          <p:nvPr>
            <p:ph type="dt" sz="half" idx="13"/>
          </p:nvPr>
        </p:nvSpPr>
        <p:spPr>
          <a:xfrm>
            <a:off x="19472" y="6376243"/>
            <a:ext cx="1600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12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3908648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0481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7172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619672" y="1484783"/>
            <a:ext cx="7488832" cy="324279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432450"/>
            <a:ext cx="7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9" name="Textplatzhalter 18"/>
          <p:cNvSpPr>
            <a:spLocks noGrp="1"/>
          </p:cNvSpPr>
          <p:nvPr>
            <p:ph type="body" sz="quarter" idx="12"/>
          </p:nvPr>
        </p:nvSpPr>
        <p:spPr>
          <a:xfrm>
            <a:off x="1600200" y="260350"/>
            <a:ext cx="7543800" cy="1152525"/>
          </a:xfr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8" name="Datumsplatzhalter 5"/>
          <p:cNvSpPr>
            <a:spLocks noGrp="1"/>
          </p:cNvSpPr>
          <p:nvPr>
            <p:ph type="dt" sz="half" idx="13"/>
          </p:nvPr>
        </p:nvSpPr>
        <p:spPr>
          <a:xfrm>
            <a:off x="19472" y="6376243"/>
            <a:ext cx="1600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12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3908648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426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600200" y="1600200"/>
            <a:ext cx="7543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0" y="260648"/>
            <a:ext cx="1600200" cy="1152128"/>
          </a:xfrm>
          <a:prstGeom prst="rect">
            <a:avLst/>
          </a:prstGeom>
          <a:solidFill>
            <a:srgbClr val="7DB71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1600200" y="260648"/>
            <a:ext cx="7543800" cy="1152128"/>
          </a:xfrm>
          <a:prstGeom prst="rect">
            <a:avLst/>
          </a:prstGeom>
          <a:solidFill>
            <a:srgbClr val="0068B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prstClr val="black"/>
              </a:solidFill>
              <a:latin typeface="Arial" charset="0"/>
            </a:endParaRPr>
          </a:p>
        </p:txBody>
      </p:sp>
      <p:pic>
        <p:nvPicPr>
          <p:cNvPr id="17" name="Grafik 16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48" y="1628800"/>
            <a:ext cx="1431649" cy="792088"/>
          </a:xfrm>
          <a:prstGeom prst="rect">
            <a:avLst/>
          </a:prstGeom>
        </p:spPr>
      </p:pic>
      <p:sp>
        <p:nvSpPr>
          <p:cNvPr id="18" name="Slide Number Placeholder 5"/>
          <p:cNvSpPr txBox="1">
            <a:spLocks/>
          </p:cNvSpPr>
          <p:nvPr/>
        </p:nvSpPr>
        <p:spPr>
          <a:xfrm>
            <a:off x="468698" y="476672"/>
            <a:ext cx="692727" cy="6705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600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333333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333333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333333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333333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333333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333333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333333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333333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DF28FB93-0A08-4E7D-8E63-9EFA29F1E093}" type="slidenum">
              <a:rPr lang="de-DE" smtClean="0">
                <a:solidFill>
                  <a:prstClr val="black"/>
                </a:solidFill>
              </a:rPr>
              <a:pPr/>
              <a:t>‹Nr.›</a:t>
            </a:fld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600200" y="274638"/>
            <a:ext cx="7543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0" y="260648"/>
            <a:ext cx="1600200" cy="1152128"/>
          </a:xfrm>
          <a:prstGeom prst="rect">
            <a:avLst/>
          </a:prstGeom>
          <a:solidFill>
            <a:srgbClr val="7DB71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600200" y="260648"/>
            <a:ext cx="7543800" cy="1152128"/>
          </a:xfrm>
          <a:prstGeom prst="rect">
            <a:avLst/>
          </a:prstGeom>
          <a:solidFill>
            <a:srgbClr val="0068B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prstClr val="black"/>
              </a:solidFill>
              <a:latin typeface="Arial" charset="0"/>
            </a:endParaRPr>
          </a:p>
        </p:txBody>
      </p:sp>
      <p:pic>
        <p:nvPicPr>
          <p:cNvPr id="14" name="Grafik 13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48" y="1628800"/>
            <a:ext cx="1431649" cy="792088"/>
          </a:xfrm>
          <a:prstGeom prst="rect">
            <a:avLst/>
          </a:prstGeom>
        </p:spPr>
      </p:pic>
      <p:sp>
        <p:nvSpPr>
          <p:cNvPr id="19" name="Slide Number Placeholder 5"/>
          <p:cNvSpPr txBox="1">
            <a:spLocks/>
          </p:cNvSpPr>
          <p:nvPr/>
        </p:nvSpPr>
        <p:spPr>
          <a:xfrm>
            <a:off x="468698" y="476672"/>
            <a:ext cx="692727" cy="6705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600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333333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333333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333333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333333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333333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333333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333333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333333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DF28FB93-0A08-4E7D-8E63-9EFA29F1E093}" type="slidenum">
              <a:rPr lang="de-DE" smtClean="0">
                <a:solidFill>
                  <a:prstClr val="black"/>
                </a:solidFill>
              </a:rPr>
              <a:pPr/>
              <a:t>‹Nr.›</a:t>
            </a:fld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20" name="Datumsplatzhalter 5"/>
          <p:cNvSpPr>
            <a:spLocks noGrp="1"/>
          </p:cNvSpPr>
          <p:nvPr>
            <p:ph type="dt" sz="half" idx="2"/>
          </p:nvPr>
        </p:nvSpPr>
        <p:spPr>
          <a:xfrm>
            <a:off x="19472" y="6376243"/>
            <a:ext cx="1600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21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3908648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602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914400" rtl="0" eaLnBrk="1" latinLnBrk="0" hangingPunct="1">
        <a:spcBef>
          <a:spcPct val="0"/>
        </a:spcBef>
        <a:buNone/>
        <a:defRPr sz="41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2"/>
          </p:nvPr>
        </p:nvSpPr>
        <p:spPr>
          <a:xfrm>
            <a:off x="19472" y="6376243"/>
            <a:ext cx="1600200" cy="365125"/>
          </a:xfrm>
          <a:prstGeom prst="rect">
            <a:avLst/>
          </a:prstGeom>
        </p:spPr>
        <p:txBody>
          <a:bodyPr/>
          <a:lstStyle/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3908648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672" y="1988840"/>
            <a:ext cx="7056784" cy="3600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de-DE" altLang="de-DE" dirty="0" smtClean="0"/>
              <a:t/>
            </a:r>
            <a:br>
              <a:rPr lang="de-DE" altLang="de-DE" dirty="0" smtClean="0"/>
            </a:br>
            <a:r>
              <a:rPr lang="de-DE" altLang="de-DE" sz="4000" dirty="0" smtClean="0"/>
              <a:t>Belehrung gemäß § 42/43</a:t>
            </a:r>
            <a:br>
              <a:rPr lang="de-DE" altLang="de-DE" sz="4000" dirty="0" smtClean="0"/>
            </a:br>
            <a:r>
              <a:rPr lang="de-DE" altLang="de-DE" sz="4000" dirty="0" smtClean="0"/>
              <a:t>des Infektionsschutzgesetzes</a:t>
            </a:r>
            <a:br>
              <a:rPr lang="de-DE" altLang="de-DE" sz="4000" dirty="0" smtClean="0"/>
            </a:br>
            <a:r>
              <a:rPr lang="de-DE" altLang="de-DE" sz="4000" dirty="0" smtClean="0"/>
              <a:t/>
            </a:r>
            <a:br>
              <a:rPr lang="de-DE" altLang="de-DE" sz="4000" dirty="0" smtClean="0"/>
            </a:br>
            <a:r>
              <a:rPr lang="de-DE" altLang="de-DE" sz="3100" dirty="0" smtClean="0"/>
              <a:t>für die Lebensmittelindustrie, Gemeinschaftsverpflegung, Gastronomie und das Handwerk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2861568" y="476670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solidFill>
                  <a:schemeClr val="bg1"/>
                </a:solidFill>
                <a:latin typeface="+mj-lt"/>
              </a:rPr>
              <a:t>Herzlich Willkommen</a:t>
            </a:r>
            <a:endParaRPr lang="de-DE" sz="3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54242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de-DE" altLang="de-DE" sz="3600" dirty="0" smtClean="0">
                <a:latin typeface="+mj-lt"/>
              </a:rPr>
              <a:t>Durchfall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1619672" y="1772816"/>
            <a:ext cx="7364288" cy="4781128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de-DE" altLang="de-DE" sz="2400" dirty="0" smtClean="0"/>
              <a:t>Bei </a:t>
            </a:r>
            <a:r>
              <a:rPr lang="de-DE" altLang="de-DE" sz="2400" dirty="0" smtClean="0">
                <a:solidFill>
                  <a:srgbClr val="FF0000"/>
                </a:solidFill>
              </a:rPr>
              <a:t>mehr als zwei dünnflüssigen Stühlen am Tag </a:t>
            </a:r>
            <a:r>
              <a:rPr lang="de-DE" altLang="de-DE" sz="2400" dirty="0" smtClean="0"/>
              <a:t>sind folgende Maßnahmen einzuleiten:</a:t>
            </a:r>
            <a:br>
              <a:rPr lang="de-DE" altLang="de-DE" sz="2400" dirty="0" smtClean="0"/>
            </a:br>
            <a:endParaRPr lang="de-DE" altLang="de-DE" sz="2400" dirty="0" smtClean="0"/>
          </a:p>
          <a:p>
            <a:pPr eaLnBrk="1" hangingPunct="1"/>
            <a:r>
              <a:rPr lang="de-DE" altLang="de-DE" sz="2400" dirty="0" smtClean="0"/>
              <a:t>Arbeitgeber umgehend benachrichtigen </a:t>
            </a:r>
          </a:p>
          <a:p>
            <a:pPr eaLnBrk="1" hangingPunct="1"/>
            <a:r>
              <a:rPr lang="de-DE" altLang="de-DE" sz="2400" dirty="0" smtClean="0"/>
              <a:t>vom Arbeitsplatz fernbleiben </a:t>
            </a:r>
          </a:p>
          <a:p>
            <a:pPr eaLnBrk="1" hangingPunct="1"/>
            <a:r>
              <a:rPr lang="de-DE" altLang="de-DE" sz="2400" dirty="0" smtClean="0"/>
              <a:t>Arzt aufsuchen und ihn über die Tätigkeit im Lebensmittelbereich informieren.</a:t>
            </a:r>
          </a:p>
          <a:p>
            <a:pPr eaLnBrk="1" hangingPunct="1"/>
            <a:r>
              <a:rPr lang="de-DE" altLang="de-DE" sz="2400" dirty="0" smtClean="0"/>
              <a:t>Bei Verdacht auf eine Lebensmittelinfektion -vergiftung </a:t>
            </a:r>
            <a:br>
              <a:rPr lang="de-DE" altLang="de-DE" sz="2400" dirty="0" smtClean="0"/>
            </a:br>
            <a:r>
              <a:rPr lang="de-DE" altLang="de-DE" sz="2400" dirty="0" smtClean="0"/>
              <a:t>muss eine Stuhlprobe untersucht werden, </a:t>
            </a:r>
            <a:br>
              <a:rPr lang="de-DE" altLang="de-DE" sz="2400" dirty="0" smtClean="0"/>
            </a:br>
            <a:r>
              <a:rPr lang="de-DE" altLang="de-DE" sz="2400" dirty="0" smtClean="0"/>
              <a:t>Befund abwarten, solange besteht </a:t>
            </a:r>
            <a:r>
              <a:rPr lang="de-DE" altLang="de-DE" sz="2400" dirty="0" smtClean="0">
                <a:solidFill>
                  <a:srgbClr val="FF0000"/>
                </a:solidFill>
              </a:rPr>
              <a:t>Tätigkeitsverbot !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de-DE" altLang="de-DE" sz="2400" b="1" dirty="0" smtClean="0"/>
          </a:p>
          <a:p>
            <a:pPr eaLnBrk="1" hangingPunct="1">
              <a:lnSpc>
                <a:spcPct val="80000"/>
              </a:lnSpc>
            </a:pPr>
            <a:endParaRPr lang="de-DE" altLang="de-DE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99733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403648" y="1988840"/>
            <a:ext cx="7292280" cy="42484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altLang="de-DE" sz="2800" dirty="0" smtClean="0"/>
              <a:t>    Beschäftigte in Lebensmittelbetrieben tragen ein hohes Maß an </a:t>
            </a:r>
            <a:r>
              <a:rPr lang="de-DE" altLang="de-DE" sz="2800" dirty="0" smtClean="0">
                <a:solidFill>
                  <a:srgbClr val="FF0000"/>
                </a:solidFill>
              </a:rPr>
              <a:t>Eigenverantwortung </a:t>
            </a:r>
            <a:r>
              <a:rPr lang="de-DE" altLang="de-DE" sz="2800" dirty="0"/>
              <a:t>z</a:t>
            </a:r>
            <a:r>
              <a:rPr lang="de-DE" altLang="de-DE" sz="2800" dirty="0" smtClean="0"/>
              <a:t>um Schutz der Verbraucher und zum eigenen Schutz.  </a:t>
            </a:r>
          </a:p>
          <a:p>
            <a:pPr>
              <a:spcBef>
                <a:spcPts val="2400"/>
              </a:spcBef>
              <a:spcAft>
                <a:spcPts val="600"/>
              </a:spcAft>
              <a:buNone/>
            </a:pPr>
            <a:r>
              <a:rPr lang="de-DE" altLang="de-DE" sz="3600" dirty="0" smtClean="0">
                <a:solidFill>
                  <a:srgbClr val="FF0000"/>
                </a:solidFill>
              </a:rPr>
              <a:t>   </a:t>
            </a:r>
            <a:r>
              <a:rPr lang="de-DE" altLang="de-DE" sz="2800" dirty="0" smtClean="0">
                <a:solidFill>
                  <a:srgbClr val="FF0000"/>
                </a:solidFill>
              </a:rPr>
              <a:t>Die Einhaltung von Hygieneregeln ist zwingend erforderlich!</a:t>
            </a:r>
            <a:endParaRPr lang="de-DE" altLang="de-DE" sz="2800" b="1" dirty="0">
              <a:solidFill>
                <a:srgbClr val="FF0000"/>
              </a:solidFill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 smtClean="0">
                <a:solidFill>
                  <a:prstClr val="white">
                    <a:lumMod val="85000"/>
                  </a:prstClr>
                </a:solidFill>
              </a:rPr>
              <a:t>Landkreis </a:t>
            </a:r>
            <a:r>
              <a:rPr lang="de-DE" dirty="0" smtClean="0">
                <a:solidFill>
                  <a:prstClr val="white">
                    <a:lumMod val="85000"/>
                  </a:prstClr>
                </a:solidFill>
              </a:rPr>
              <a:t>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189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600200" y="2060848"/>
            <a:ext cx="7543800" cy="4525963"/>
          </a:xfrm>
        </p:spPr>
        <p:txBody>
          <a:bodyPr>
            <a:normAutofit/>
          </a:bodyPr>
          <a:lstStyle/>
          <a:p>
            <a:r>
              <a:rPr lang="de-DE" dirty="0" smtClean="0"/>
              <a:t>Fließendes Wasser</a:t>
            </a:r>
          </a:p>
          <a:p>
            <a:r>
              <a:rPr lang="de-DE" dirty="0" smtClean="0"/>
              <a:t>Flüssigseife</a:t>
            </a:r>
          </a:p>
          <a:p>
            <a:r>
              <a:rPr lang="de-DE" dirty="0" smtClean="0"/>
              <a:t>Einmalhandtücher</a:t>
            </a:r>
          </a:p>
          <a:p>
            <a:r>
              <a:rPr lang="de-DE" dirty="0" smtClean="0"/>
              <a:t>Desinfektionsmittel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de-DE" sz="3600" dirty="0" smtClean="0">
                <a:latin typeface="+mj-lt"/>
              </a:rPr>
              <a:t>Jeder Betrieb ist verpflichtet</a:t>
            </a:r>
            <a:endParaRPr lang="de-DE" sz="3600" dirty="0">
              <a:latin typeface="+mj-lt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619672" y="5085183"/>
            <a:ext cx="26561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/>
              <a:t>bereitzustellen</a:t>
            </a:r>
            <a:endParaRPr lang="de-DE" sz="3200" dirty="0"/>
          </a:p>
        </p:txBody>
      </p:sp>
      <p:pic>
        <p:nvPicPr>
          <p:cNvPr id="7" name="Picture 9" descr="MC90037134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844824"/>
            <a:ext cx="2504576" cy="2016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2" descr="MC900239905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925" y="4077072"/>
            <a:ext cx="1181323" cy="169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6" descr="MC900238931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608933"/>
            <a:ext cx="1808163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7795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590959" y="2245518"/>
            <a:ext cx="3700356" cy="4063802"/>
          </a:xfrm>
        </p:spPr>
        <p:txBody>
          <a:bodyPr/>
          <a:lstStyle/>
          <a:p>
            <a:r>
              <a:rPr lang="de-DE" altLang="de-DE" sz="2800" dirty="0"/>
              <a:t>Ringe</a:t>
            </a:r>
          </a:p>
          <a:p>
            <a:r>
              <a:rPr lang="de-DE" altLang="de-DE" sz="2800" dirty="0" smtClean="0"/>
              <a:t>Armbanduhren</a:t>
            </a:r>
            <a:endParaRPr lang="de-DE" altLang="de-DE" sz="2800" dirty="0"/>
          </a:p>
          <a:p>
            <a:r>
              <a:rPr lang="de-DE" altLang="de-DE" sz="2800" dirty="0"/>
              <a:t>Ketten</a:t>
            </a:r>
          </a:p>
          <a:p>
            <a:r>
              <a:rPr lang="de-DE" altLang="de-DE" sz="2800" dirty="0" smtClean="0"/>
              <a:t>Ohrringe</a:t>
            </a:r>
          </a:p>
          <a:p>
            <a:r>
              <a:rPr lang="de-DE" altLang="de-DE" sz="2800" dirty="0" smtClean="0"/>
              <a:t>Künstliche Fingernägel, Nagellack</a:t>
            </a:r>
          </a:p>
          <a:p>
            <a:endParaRPr lang="de-DE" altLang="de-DE" dirty="0" smtClean="0"/>
          </a:p>
          <a:p>
            <a:endParaRPr lang="de-DE" altLang="de-DE" dirty="0"/>
          </a:p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altLang="de-DE" dirty="0">
                <a:latin typeface="+mj-lt"/>
              </a:rPr>
              <a:t>Besondere Verstecke für Mikroorganismen sind:</a:t>
            </a:r>
            <a:endParaRPr lang="de-DE" dirty="0">
              <a:latin typeface="+mj-lt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pic>
        <p:nvPicPr>
          <p:cNvPr id="6" name="Picture 6" descr="MC90028756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8095" y="4611003"/>
            <a:ext cx="1834145" cy="1731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MC900371324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2241" y="3573016"/>
            <a:ext cx="231819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 descr="MC9002506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9837" y="2204864"/>
            <a:ext cx="960748" cy="1167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8401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635395" y="1844824"/>
            <a:ext cx="7543800" cy="4525963"/>
          </a:xfrm>
        </p:spPr>
        <p:txBody>
          <a:bodyPr/>
          <a:lstStyle/>
          <a:p>
            <a:pPr>
              <a:lnSpc>
                <a:spcPts val="3900"/>
              </a:lnSpc>
            </a:pPr>
            <a:r>
              <a:rPr lang="de-DE" altLang="de-DE" sz="2800" dirty="0"/>
              <a:t>dem Arbeitsbeginn</a:t>
            </a:r>
          </a:p>
          <a:p>
            <a:pPr>
              <a:lnSpc>
                <a:spcPts val="3900"/>
              </a:lnSpc>
            </a:pPr>
            <a:r>
              <a:rPr lang="de-DE" altLang="de-DE" sz="2800" dirty="0"/>
              <a:t>dem Bearbeiten empfindlicher Produkte</a:t>
            </a:r>
          </a:p>
          <a:p>
            <a:pPr>
              <a:lnSpc>
                <a:spcPts val="3900"/>
              </a:lnSpc>
            </a:pPr>
            <a:r>
              <a:rPr lang="de-DE" altLang="de-DE" sz="2800" dirty="0"/>
              <a:t>Verkauf oder Ausgabe der in § 42 IfSG genannten Lebensmitteln</a:t>
            </a:r>
          </a:p>
          <a:p>
            <a:pPr>
              <a:lnSpc>
                <a:spcPts val="3900"/>
              </a:lnSpc>
            </a:pPr>
            <a:r>
              <a:rPr lang="de-DE" altLang="de-DE" sz="2800" dirty="0"/>
              <a:t>neuen Arbeitsprozessen</a:t>
            </a:r>
          </a:p>
          <a:p>
            <a:pPr>
              <a:lnSpc>
                <a:spcPts val="3900"/>
              </a:lnSpc>
            </a:pPr>
            <a:r>
              <a:rPr lang="de-DE" altLang="de-DE" sz="2800" dirty="0"/>
              <a:t>dem Arbeitsplatzwechsel</a:t>
            </a:r>
          </a:p>
          <a:p>
            <a:pPr>
              <a:lnSpc>
                <a:spcPts val="3900"/>
              </a:lnSpc>
            </a:pPr>
            <a:r>
              <a:rPr lang="de-DE" altLang="de-DE" sz="2800" dirty="0"/>
              <a:t>dem Handschuhwechsel</a:t>
            </a:r>
          </a:p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altLang="de-DE" dirty="0">
                <a:latin typeface="+mj-lt"/>
              </a:rPr>
              <a:t>Hände reinigen und desinfizieren </a:t>
            </a:r>
            <a:r>
              <a:rPr lang="de-DE" altLang="de-DE" u="sng" dirty="0">
                <a:latin typeface="+mj-lt"/>
              </a:rPr>
              <a:t>vor</a:t>
            </a:r>
            <a:endParaRPr lang="de-DE" dirty="0">
              <a:latin typeface="+mj-lt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349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600200" y="1988840"/>
            <a:ext cx="7543800" cy="4525963"/>
          </a:xfrm>
        </p:spPr>
        <p:txBody>
          <a:bodyPr>
            <a:normAutofit/>
          </a:bodyPr>
          <a:lstStyle/>
          <a:p>
            <a:pPr>
              <a:lnSpc>
                <a:spcPts val="3900"/>
              </a:lnSpc>
            </a:pPr>
            <a:r>
              <a:rPr lang="de-DE" altLang="de-DE" sz="2800" dirty="0"/>
              <a:t>jeder Pause</a:t>
            </a:r>
          </a:p>
          <a:p>
            <a:pPr>
              <a:lnSpc>
                <a:spcPts val="3900"/>
              </a:lnSpc>
            </a:pPr>
            <a:r>
              <a:rPr lang="de-DE" altLang="de-DE" sz="2800" dirty="0"/>
              <a:t>Arbeit mit kritischen Lebensmitteln</a:t>
            </a:r>
          </a:p>
          <a:p>
            <a:pPr>
              <a:lnSpc>
                <a:spcPts val="3900"/>
              </a:lnSpc>
            </a:pPr>
            <a:r>
              <a:rPr lang="de-DE" altLang="de-DE" sz="2800" dirty="0"/>
              <a:t>Gerätebenutzung</a:t>
            </a:r>
          </a:p>
          <a:p>
            <a:pPr>
              <a:lnSpc>
                <a:spcPts val="3900"/>
              </a:lnSpc>
            </a:pPr>
            <a:r>
              <a:rPr lang="de-DE" altLang="de-DE" sz="2800" dirty="0" smtClean="0"/>
              <a:t>Lager- </a:t>
            </a:r>
            <a:r>
              <a:rPr lang="de-DE" altLang="de-DE" sz="2800" dirty="0"/>
              <a:t>und Transportarbeiten</a:t>
            </a:r>
          </a:p>
          <a:p>
            <a:pPr>
              <a:lnSpc>
                <a:spcPts val="3900"/>
              </a:lnSpc>
            </a:pPr>
            <a:r>
              <a:rPr lang="de-DE" altLang="de-DE" sz="2800" dirty="0"/>
              <a:t>Abfallentsorgung</a:t>
            </a:r>
          </a:p>
          <a:p>
            <a:pPr>
              <a:lnSpc>
                <a:spcPts val="3900"/>
              </a:lnSpc>
            </a:pPr>
            <a:r>
              <a:rPr lang="de-DE" altLang="de-DE" sz="2800" dirty="0"/>
              <a:t>Reinigung und Desinfektion</a:t>
            </a:r>
          </a:p>
          <a:p>
            <a:pPr>
              <a:lnSpc>
                <a:spcPts val="3900"/>
              </a:lnSpc>
            </a:pPr>
            <a:r>
              <a:rPr lang="de-DE" altLang="de-DE" sz="2800" dirty="0"/>
              <a:t>jeder Toilettenbenutzung</a:t>
            </a:r>
          </a:p>
          <a:p>
            <a:pPr>
              <a:lnSpc>
                <a:spcPts val="3900"/>
              </a:lnSpc>
            </a:pPr>
            <a:endParaRPr lang="de-DE" sz="28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altLang="de-DE" dirty="0">
                <a:latin typeface="+mj-lt"/>
              </a:rPr>
              <a:t>Hände reinigen und desinfizieren </a:t>
            </a:r>
            <a:r>
              <a:rPr lang="de-DE" altLang="de-DE" u="sng" dirty="0">
                <a:latin typeface="+mj-lt"/>
              </a:rPr>
              <a:t>nach</a:t>
            </a:r>
            <a:endParaRPr lang="de-DE" dirty="0">
              <a:latin typeface="+mj-lt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pic>
        <p:nvPicPr>
          <p:cNvPr id="6" name="Picture 5" descr="MC900360958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284984"/>
            <a:ext cx="1558754" cy="2541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3560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600200" y="1600201"/>
            <a:ext cx="7543800" cy="29809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dirty="0"/>
              <a:t>g</a:t>
            </a:r>
            <a:r>
              <a:rPr lang="de-DE" sz="2800" dirty="0" smtClean="0"/>
              <a:t>ilt für offene Herstellungsprozesse und kritische Lebensmittel:</a:t>
            </a:r>
            <a:endParaRPr lang="de-DE" sz="28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de-DE" sz="3600" dirty="0" smtClean="0">
                <a:latin typeface="+mj-lt"/>
              </a:rPr>
              <a:t>Bei Husten und Niesen</a:t>
            </a:r>
            <a:endParaRPr lang="de-DE" sz="3600" dirty="0">
              <a:latin typeface="+mj-lt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599285" y="2780928"/>
            <a:ext cx="727280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dirty="0" smtClean="0"/>
              <a:t>Von Lebensmittel abwenden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dirty="0" smtClean="0"/>
              <a:t>Einmaltaschentücher benutzen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dirty="0" smtClean="0"/>
              <a:t>Taschentücher sofort entsorgen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dirty="0"/>
              <a:t>d</a:t>
            </a:r>
            <a:r>
              <a:rPr lang="de-DE" sz="2800" dirty="0" smtClean="0"/>
              <a:t>anach Händereinigung und</a:t>
            </a:r>
          </a:p>
          <a:p>
            <a:pPr marL="284163" indent="-284163">
              <a:lnSpc>
                <a:spcPct val="150000"/>
              </a:lnSpc>
            </a:pPr>
            <a:r>
              <a:rPr lang="de-DE" sz="2800" dirty="0" smtClean="0"/>
              <a:t>	Desinfektion nicht vergessen</a:t>
            </a:r>
            <a:endParaRPr lang="de-DE" sz="2800" dirty="0"/>
          </a:p>
        </p:txBody>
      </p:sp>
      <p:pic>
        <p:nvPicPr>
          <p:cNvPr id="7" name="Picture 6" descr="MC90023273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666706"/>
            <a:ext cx="1512168" cy="1853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6190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600200" y="2564904"/>
            <a:ext cx="7543800" cy="356125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de-DE" altLang="de-DE" sz="2800" dirty="0"/>
              <a:t>Arbeitskleidung nach Vorschrift tragen!</a:t>
            </a:r>
          </a:p>
          <a:p>
            <a:r>
              <a:rPr lang="de-DE" altLang="de-DE" sz="2800" dirty="0"/>
              <a:t>Berufliche und private </a:t>
            </a:r>
            <a:r>
              <a:rPr lang="de-DE" altLang="de-DE" sz="2800" dirty="0" smtClean="0"/>
              <a:t>Gegenstände</a:t>
            </a:r>
          </a:p>
          <a:p>
            <a:pPr marL="341313" indent="-341313">
              <a:spcBef>
                <a:spcPts val="0"/>
              </a:spcBef>
              <a:buNone/>
              <a:tabLst>
                <a:tab pos="895350" algn="l"/>
              </a:tabLst>
            </a:pPr>
            <a:r>
              <a:rPr lang="de-DE" altLang="de-DE" sz="2800" dirty="0" smtClean="0"/>
              <a:t>	trennen</a:t>
            </a:r>
            <a:endParaRPr lang="de-DE" altLang="de-DE" sz="2800" dirty="0"/>
          </a:p>
          <a:p>
            <a:pPr marL="0" indent="0">
              <a:lnSpc>
                <a:spcPct val="150000"/>
              </a:lnSpc>
              <a:buNone/>
            </a:pP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altLang="de-DE" dirty="0"/>
              <a:t>Auf die richtige Kleidung </a:t>
            </a:r>
            <a:br>
              <a:rPr lang="de-DE" altLang="de-DE" dirty="0"/>
            </a:br>
            <a:r>
              <a:rPr lang="de-DE" altLang="de-DE" dirty="0"/>
              <a:t>kommt es an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pic>
        <p:nvPicPr>
          <p:cNvPr id="6" name="Picture 28" descr="MC900379153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293096"/>
            <a:ext cx="1633537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7716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600200" y="1988840"/>
            <a:ext cx="7292280" cy="4137323"/>
          </a:xfrm>
        </p:spPr>
        <p:txBody>
          <a:bodyPr/>
          <a:lstStyle/>
          <a:p>
            <a:pPr>
              <a:lnSpc>
                <a:spcPts val="4200"/>
              </a:lnSpc>
            </a:pPr>
            <a:r>
              <a:rPr lang="de-DE" altLang="de-DE" sz="2800" dirty="0"/>
              <a:t>Wasserundurchlässig verbinden</a:t>
            </a:r>
          </a:p>
          <a:p>
            <a:pPr>
              <a:lnSpc>
                <a:spcPts val="4200"/>
              </a:lnSpc>
            </a:pPr>
            <a:r>
              <a:rPr lang="de-DE" altLang="de-DE" sz="2800" dirty="0">
                <a:latin typeface="+mj-lt"/>
              </a:rPr>
              <a:t>Fingerling</a:t>
            </a:r>
            <a:r>
              <a:rPr lang="de-DE" altLang="de-DE" sz="2800" dirty="0"/>
              <a:t> einsetzen</a:t>
            </a:r>
          </a:p>
          <a:p>
            <a:pPr>
              <a:lnSpc>
                <a:spcPts val="4200"/>
              </a:lnSpc>
            </a:pPr>
            <a:r>
              <a:rPr lang="de-DE" altLang="de-DE" sz="2800" dirty="0"/>
              <a:t>Einweghandschuh </a:t>
            </a:r>
            <a:r>
              <a:rPr lang="de-DE" altLang="de-DE" sz="2800" dirty="0" smtClean="0"/>
              <a:t>benutzen</a:t>
            </a:r>
            <a:br>
              <a:rPr lang="de-DE" altLang="de-DE" sz="2800" dirty="0" smtClean="0"/>
            </a:br>
            <a:endParaRPr lang="de-DE" altLang="de-DE" sz="2800" dirty="0"/>
          </a:p>
          <a:p>
            <a:pPr marL="0" indent="0">
              <a:buNone/>
            </a:pPr>
            <a:r>
              <a:rPr lang="de-DE" altLang="de-DE" sz="2800" dirty="0" smtClean="0"/>
              <a:t>Nur </a:t>
            </a:r>
            <a:r>
              <a:rPr lang="de-DE" altLang="de-DE" sz="2800" dirty="0"/>
              <a:t>mit einem Pflaster darf im offenen Herstellungsprozess </a:t>
            </a:r>
            <a:r>
              <a:rPr lang="de-DE" altLang="de-DE" sz="2800" dirty="0">
                <a:solidFill>
                  <a:srgbClr val="FF0000"/>
                </a:solidFill>
              </a:rPr>
              <a:t>nicht</a:t>
            </a:r>
            <a:r>
              <a:rPr lang="de-DE" altLang="de-DE" sz="2800" dirty="0"/>
              <a:t> gearbeitet </a:t>
            </a:r>
            <a:r>
              <a:rPr lang="de-DE" altLang="de-DE" sz="2800" dirty="0" smtClean="0"/>
              <a:t>werden! </a:t>
            </a:r>
            <a:endParaRPr lang="de-DE" altLang="de-DE" sz="2800" dirty="0"/>
          </a:p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de-DE" altLang="de-DE" sz="3600" dirty="0">
                <a:latin typeface="+mj-lt"/>
              </a:rPr>
              <a:t>Bei Verletzungen der Hände</a:t>
            </a:r>
            <a:endParaRPr lang="de-DE" sz="3600" dirty="0">
              <a:latin typeface="+mj-lt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grpSp>
        <p:nvGrpSpPr>
          <p:cNvPr id="6" name="Group 88"/>
          <p:cNvGrpSpPr>
            <a:grpSpLocks noChangeAspect="1"/>
          </p:cNvGrpSpPr>
          <p:nvPr/>
        </p:nvGrpSpPr>
        <p:grpSpPr bwMode="auto">
          <a:xfrm>
            <a:off x="6942750" y="2636912"/>
            <a:ext cx="1780930" cy="1389579"/>
            <a:chOff x="4195" y="1434"/>
            <a:chExt cx="1256" cy="980"/>
          </a:xfrm>
        </p:grpSpPr>
        <p:sp>
          <p:nvSpPr>
            <p:cNvPr id="7" name="AutoShape 87"/>
            <p:cNvSpPr>
              <a:spLocks noChangeAspect="1" noChangeArrowheads="1" noTextEdit="1"/>
            </p:cNvSpPr>
            <p:nvPr/>
          </p:nvSpPr>
          <p:spPr bwMode="auto">
            <a:xfrm>
              <a:off x="4195" y="1434"/>
              <a:ext cx="1256" cy="9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" name="Freeform 89"/>
            <p:cNvSpPr>
              <a:spLocks/>
            </p:cNvSpPr>
            <p:nvPr/>
          </p:nvSpPr>
          <p:spPr bwMode="auto">
            <a:xfrm>
              <a:off x="4223" y="1456"/>
              <a:ext cx="1125" cy="904"/>
            </a:xfrm>
            <a:custGeom>
              <a:avLst/>
              <a:gdLst>
                <a:gd name="T0" fmla="*/ 244 w 2251"/>
                <a:gd name="T1" fmla="*/ 417 h 1808"/>
                <a:gd name="T2" fmla="*/ 223 w 2251"/>
                <a:gd name="T3" fmla="*/ 375 h 1808"/>
                <a:gd name="T4" fmla="*/ 187 w 2251"/>
                <a:gd name="T5" fmla="*/ 323 h 1808"/>
                <a:gd name="T6" fmla="*/ 135 w 2251"/>
                <a:gd name="T7" fmla="*/ 283 h 1808"/>
                <a:gd name="T8" fmla="*/ 79 w 2251"/>
                <a:gd name="T9" fmla="*/ 262 h 1808"/>
                <a:gd name="T10" fmla="*/ 40 w 2251"/>
                <a:gd name="T11" fmla="*/ 238 h 1808"/>
                <a:gd name="T12" fmla="*/ 15 w 2251"/>
                <a:gd name="T13" fmla="*/ 209 h 1808"/>
                <a:gd name="T14" fmla="*/ 3 w 2251"/>
                <a:gd name="T15" fmla="*/ 176 h 1808"/>
                <a:gd name="T16" fmla="*/ 0 w 2251"/>
                <a:gd name="T17" fmla="*/ 134 h 1808"/>
                <a:gd name="T18" fmla="*/ 15 w 2251"/>
                <a:gd name="T19" fmla="*/ 83 h 1808"/>
                <a:gd name="T20" fmla="*/ 48 w 2251"/>
                <a:gd name="T21" fmla="*/ 36 h 1808"/>
                <a:gd name="T22" fmla="*/ 103 w 2251"/>
                <a:gd name="T23" fmla="*/ 4 h 1808"/>
                <a:gd name="T24" fmla="*/ 135 w 2251"/>
                <a:gd name="T25" fmla="*/ 0 h 1808"/>
                <a:gd name="T26" fmla="*/ 192 w 2251"/>
                <a:gd name="T27" fmla="*/ 8 h 1808"/>
                <a:gd name="T28" fmla="*/ 274 w 2251"/>
                <a:gd name="T29" fmla="*/ 46 h 1808"/>
                <a:gd name="T30" fmla="*/ 362 w 2251"/>
                <a:gd name="T31" fmla="*/ 134 h 1808"/>
                <a:gd name="T32" fmla="*/ 386 w 2251"/>
                <a:gd name="T33" fmla="*/ 180 h 1808"/>
                <a:gd name="T34" fmla="*/ 404 w 2251"/>
                <a:gd name="T35" fmla="*/ 227 h 1808"/>
                <a:gd name="T36" fmla="*/ 439 w 2251"/>
                <a:gd name="T37" fmla="*/ 289 h 1808"/>
                <a:gd name="T38" fmla="*/ 491 w 2251"/>
                <a:gd name="T39" fmla="*/ 345 h 1808"/>
                <a:gd name="T40" fmla="*/ 557 w 2251"/>
                <a:gd name="T41" fmla="*/ 383 h 1808"/>
                <a:gd name="T42" fmla="*/ 617 w 2251"/>
                <a:gd name="T43" fmla="*/ 410 h 1808"/>
                <a:gd name="T44" fmla="*/ 664 w 2251"/>
                <a:gd name="T45" fmla="*/ 428 h 1808"/>
                <a:gd name="T46" fmla="*/ 693 w 2251"/>
                <a:gd name="T47" fmla="*/ 439 h 1808"/>
                <a:gd name="T48" fmla="*/ 713 w 2251"/>
                <a:gd name="T49" fmla="*/ 443 h 1808"/>
                <a:gd name="T50" fmla="*/ 753 w 2251"/>
                <a:gd name="T51" fmla="*/ 449 h 1808"/>
                <a:gd name="T52" fmla="*/ 803 w 2251"/>
                <a:gd name="T53" fmla="*/ 457 h 1808"/>
                <a:gd name="T54" fmla="*/ 854 w 2251"/>
                <a:gd name="T55" fmla="*/ 469 h 1808"/>
                <a:gd name="T56" fmla="*/ 906 w 2251"/>
                <a:gd name="T57" fmla="*/ 488 h 1808"/>
                <a:gd name="T58" fmla="*/ 974 w 2251"/>
                <a:gd name="T59" fmla="*/ 522 h 1808"/>
                <a:gd name="T60" fmla="*/ 1045 w 2251"/>
                <a:gd name="T61" fmla="*/ 576 h 1808"/>
                <a:gd name="T62" fmla="*/ 1100 w 2251"/>
                <a:gd name="T63" fmla="*/ 653 h 1808"/>
                <a:gd name="T64" fmla="*/ 1115 w 2251"/>
                <a:gd name="T65" fmla="*/ 688 h 1808"/>
                <a:gd name="T66" fmla="*/ 1124 w 2251"/>
                <a:gd name="T67" fmla="*/ 732 h 1808"/>
                <a:gd name="T68" fmla="*/ 1119 w 2251"/>
                <a:gd name="T69" fmla="*/ 796 h 1808"/>
                <a:gd name="T70" fmla="*/ 1081 w 2251"/>
                <a:gd name="T71" fmla="*/ 864 h 1808"/>
                <a:gd name="T72" fmla="*/ 1056 w 2251"/>
                <a:gd name="T73" fmla="*/ 886 h 1808"/>
                <a:gd name="T74" fmla="*/ 1024 w 2251"/>
                <a:gd name="T75" fmla="*/ 901 h 1808"/>
                <a:gd name="T76" fmla="*/ 971 w 2251"/>
                <a:gd name="T77" fmla="*/ 899 h 1808"/>
                <a:gd name="T78" fmla="*/ 900 w 2251"/>
                <a:gd name="T79" fmla="*/ 855 h 1808"/>
                <a:gd name="T80" fmla="*/ 869 w 2251"/>
                <a:gd name="T81" fmla="*/ 823 h 1808"/>
                <a:gd name="T82" fmla="*/ 825 w 2251"/>
                <a:gd name="T83" fmla="*/ 789 h 1808"/>
                <a:gd name="T84" fmla="*/ 757 w 2251"/>
                <a:gd name="T85" fmla="*/ 749 h 1808"/>
                <a:gd name="T86" fmla="*/ 677 w 2251"/>
                <a:gd name="T87" fmla="*/ 720 h 1808"/>
                <a:gd name="T88" fmla="*/ 604 w 2251"/>
                <a:gd name="T89" fmla="*/ 713 h 1808"/>
                <a:gd name="T90" fmla="*/ 559 w 2251"/>
                <a:gd name="T91" fmla="*/ 711 h 1808"/>
                <a:gd name="T92" fmla="*/ 523 w 2251"/>
                <a:gd name="T93" fmla="*/ 706 h 1808"/>
                <a:gd name="T94" fmla="*/ 479 w 2251"/>
                <a:gd name="T95" fmla="*/ 693 h 1808"/>
                <a:gd name="T96" fmla="*/ 417 w 2251"/>
                <a:gd name="T97" fmla="*/ 669 h 1808"/>
                <a:gd name="T98" fmla="*/ 356 w 2251"/>
                <a:gd name="T99" fmla="*/ 633 h 1808"/>
                <a:gd name="T100" fmla="*/ 302 w 2251"/>
                <a:gd name="T101" fmla="*/ 570 h 1808"/>
                <a:gd name="T102" fmla="*/ 258 w 2251"/>
                <a:gd name="T103" fmla="*/ 463 h 180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251" h="1808">
                  <a:moveTo>
                    <a:pt x="498" y="856"/>
                  </a:moveTo>
                  <a:lnTo>
                    <a:pt x="497" y="854"/>
                  </a:lnTo>
                  <a:lnTo>
                    <a:pt x="493" y="846"/>
                  </a:lnTo>
                  <a:lnTo>
                    <a:pt x="489" y="833"/>
                  </a:lnTo>
                  <a:lnTo>
                    <a:pt x="482" y="816"/>
                  </a:lnTo>
                  <a:lnTo>
                    <a:pt x="471" y="796"/>
                  </a:lnTo>
                  <a:lnTo>
                    <a:pt x="461" y="774"/>
                  </a:lnTo>
                  <a:lnTo>
                    <a:pt x="447" y="750"/>
                  </a:lnTo>
                  <a:lnTo>
                    <a:pt x="432" y="723"/>
                  </a:lnTo>
                  <a:lnTo>
                    <a:pt x="415" y="698"/>
                  </a:lnTo>
                  <a:lnTo>
                    <a:pt x="395" y="672"/>
                  </a:lnTo>
                  <a:lnTo>
                    <a:pt x="375" y="646"/>
                  </a:lnTo>
                  <a:lnTo>
                    <a:pt x="352" y="622"/>
                  </a:lnTo>
                  <a:lnTo>
                    <a:pt x="326" y="601"/>
                  </a:lnTo>
                  <a:lnTo>
                    <a:pt x="300" y="582"/>
                  </a:lnTo>
                  <a:lnTo>
                    <a:pt x="271" y="566"/>
                  </a:lnTo>
                  <a:lnTo>
                    <a:pt x="241" y="554"/>
                  </a:lnTo>
                  <a:lnTo>
                    <a:pt x="211" y="545"/>
                  </a:lnTo>
                  <a:lnTo>
                    <a:pt x="183" y="534"/>
                  </a:lnTo>
                  <a:lnTo>
                    <a:pt x="158" y="523"/>
                  </a:lnTo>
                  <a:lnTo>
                    <a:pt x="136" y="513"/>
                  </a:lnTo>
                  <a:lnTo>
                    <a:pt x="115" y="500"/>
                  </a:lnTo>
                  <a:lnTo>
                    <a:pt x="97" y="488"/>
                  </a:lnTo>
                  <a:lnTo>
                    <a:pt x="80" y="475"/>
                  </a:lnTo>
                  <a:lnTo>
                    <a:pt x="66" y="462"/>
                  </a:lnTo>
                  <a:lnTo>
                    <a:pt x="53" y="448"/>
                  </a:lnTo>
                  <a:lnTo>
                    <a:pt x="42" y="433"/>
                  </a:lnTo>
                  <a:lnTo>
                    <a:pt x="31" y="418"/>
                  </a:lnTo>
                  <a:lnTo>
                    <a:pt x="23" y="402"/>
                  </a:lnTo>
                  <a:lnTo>
                    <a:pt x="16" y="386"/>
                  </a:lnTo>
                  <a:lnTo>
                    <a:pt x="11" y="369"/>
                  </a:lnTo>
                  <a:lnTo>
                    <a:pt x="6" y="351"/>
                  </a:lnTo>
                  <a:lnTo>
                    <a:pt x="3" y="333"/>
                  </a:lnTo>
                  <a:lnTo>
                    <a:pt x="0" y="313"/>
                  </a:lnTo>
                  <a:lnTo>
                    <a:pt x="0" y="291"/>
                  </a:lnTo>
                  <a:lnTo>
                    <a:pt x="1" y="268"/>
                  </a:lnTo>
                  <a:lnTo>
                    <a:pt x="6" y="243"/>
                  </a:lnTo>
                  <a:lnTo>
                    <a:pt x="12" y="218"/>
                  </a:lnTo>
                  <a:lnTo>
                    <a:pt x="20" y="192"/>
                  </a:lnTo>
                  <a:lnTo>
                    <a:pt x="30" y="166"/>
                  </a:lnTo>
                  <a:lnTo>
                    <a:pt x="43" y="140"/>
                  </a:lnTo>
                  <a:lnTo>
                    <a:pt x="59" y="116"/>
                  </a:lnTo>
                  <a:lnTo>
                    <a:pt x="76" y="92"/>
                  </a:lnTo>
                  <a:lnTo>
                    <a:pt x="97" y="71"/>
                  </a:lnTo>
                  <a:lnTo>
                    <a:pt x="120" y="50"/>
                  </a:lnTo>
                  <a:lnTo>
                    <a:pt x="147" y="33"/>
                  </a:lnTo>
                  <a:lnTo>
                    <a:pt x="175" y="19"/>
                  </a:lnTo>
                  <a:lnTo>
                    <a:pt x="206" y="8"/>
                  </a:lnTo>
                  <a:lnTo>
                    <a:pt x="241" y="1"/>
                  </a:lnTo>
                  <a:lnTo>
                    <a:pt x="244" y="1"/>
                  </a:lnTo>
                  <a:lnTo>
                    <a:pt x="255" y="0"/>
                  </a:lnTo>
                  <a:lnTo>
                    <a:pt x="271" y="0"/>
                  </a:lnTo>
                  <a:lnTo>
                    <a:pt x="293" y="0"/>
                  </a:lnTo>
                  <a:lnTo>
                    <a:pt x="319" y="3"/>
                  </a:lnTo>
                  <a:lnTo>
                    <a:pt x="350" y="8"/>
                  </a:lnTo>
                  <a:lnTo>
                    <a:pt x="385" y="15"/>
                  </a:lnTo>
                  <a:lnTo>
                    <a:pt x="422" y="26"/>
                  </a:lnTo>
                  <a:lnTo>
                    <a:pt x="462" y="42"/>
                  </a:lnTo>
                  <a:lnTo>
                    <a:pt x="505" y="63"/>
                  </a:lnTo>
                  <a:lnTo>
                    <a:pt x="549" y="91"/>
                  </a:lnTo>
                  <a:lnTo>
                    <a:pt x="592" y="123"/>
                  </a:lnTo>
                  <a:lnTo>
                    <a:pt x="637" y="163"/>
                  </a:lnTo>
                  <a:lnTo>
                    <a:pt x="681" y="212"/>
                  </a:lnTo>
                  <a:lnTo>
                    <a:pt x="724" y="267"/>
                  </a:lnTo>
                  <a:lnTo>
                    <a:pt x="765" y="333"/>
                  </a:lnTo>
                  <a:lnTo>
                    <a:pt x="766" y="336"/>
                  </a:lnTo>
                  <a:lnTo>
                    <a:pt x="769" y="344"/>
                  </a:lnTo>
                  <a:lnTo>
                    <a:pt x="773" y="359"/>
                  </a:lnTo>
                  <a:lnTo>
                    <a:pt x="779" y="378"/>
                  </a:lnTo>
                  <a:lnTo>
                    <a:pt x="787" y="400"/>
                  </a:lnTo>
                  <a:lnTo>
                    <a:pt x="797" y="425"/>
                  </a:lnTo>
                  <a:lnTo>
                    <a:pt x="809" y="453"/>
                  </a:lnTo>
                  <a:lnTo>
                    <a:pt x="823" y="483"/>
                  </a:lnTo>
                  <a:lnTo>
                    <a:pt x="839" y="514"/>
                  </a:lnTo>
                  <a:lnTo>
                    <a:pt x="857" y="546"/>
                  </a:lnTo>
                  <a:lnTo>
                    <a:pt x="878" y="577"/>
                  </a:lnTo>
                  <a:lnTo>
                    <a:pt x="900" y="608"/>
                  </a:lnTo>
                  <a:lnTo>
                    <a:pt x="925" y="638"/>
                  </a:lnTo>
                  <a:lnTo>
                    <a:pt x="953" y="666"/>
                  </a:lnTo>
                  <a:lnTo>
                    <a:pt x="983" y="690"/>
                  </a:lnTo>
                  <a:lnTo>
                    <a:pt x="1015" y="712"/>
                  </a:lnTo>
                  <a:lnTo>
                    <a:pt x="1048" y="730"/>
                  </a:lnTo>
                  <a:lnTo>
                    <a:pt x="1082" y="749"/>
                  </a:lnTo>
                  <a:lnTo>
                    <a:pt x="1114" y="765"/>
                  </a:lnTo>
                  <a:lnTo>
                    <a:pt x="1146" y="780"/>
                  </a:lnTo>
                  <a:lnTo>
                    <a:pt x="1177" y="794"/>
                  </a:lnTo>
                  <a:lnTo>
                    <a:pt x="1206" y="808"/>
                  </a:lnTo>
                  <a:lnTo>
                    <a:pt x="1235" y="819"/>
                  </a:lnTo>
                  <a:lnTo>
                    <a:pt x="1261" y="829"/>
                  </a:lnTo>
                  <a:lnTo>
                    <a:pt x="1286" y="840"/>
                  </a:lnTo>
                  <a:lnTo>
                    <a:pt x="1309" y="848"/>
                  </a:lnTo>
                  <a:lnTo>
                    <a:pt x="1329" y="856"/>
                  </a:lnTo>
                  <a:lnTo>
                    <a:pt x="1348" y="863"/>
                  </a:lnTo>
                  <a:lnTo>
                    <a:pt x="1363" y="869"/>
                  </a:lnTo>
                  <a:lnTo>
                    <a:pt x="1377" y="873"/>
                  </a:lnTo>
                  <a:lnTo>
                    <a:pt x="1387" y="877"/>
                  </a:lnTo>
                  <a:lnTo>
                    <a:pt x="1394" y="879"/>
                  </a:lnTo>
                  <a:lnTo>
                    <a:pt x="1401" y="881"/>
                  </a:lnTo>
                  <a:lnTo>
                    <a:pt x="1412" y="884"/>
                  </a:lnTo>
                  <a:lnTo>
                    <a:pt x="1426" y="886"/>
                  </a:lnTo>
                  <a:lnTo>
                    <a:pt x="1442" y="888"/>
                  </a:lnTo>
                  <a:lnTo>
                    <a:pt x="1462" y="890"/>
                  </a:lnTo>
                  <a:lnTo>
                    <a:pt x="1483" y="894"/>
                  </a:lnTo>
                  <a:lnTo>
                    <a:pt x="1506" y="897"/>
                  </a:lnTo>
                  <a:lnTo>
                    <a:pt x="1530" y="901"/>
                  </a:lnTo>
                  <a:lnTo>
                    <a:pt x="1555" y="904"/>
                  </a:lnTo>
                  <a:lnTo>
                    <a:pt x="1582" y="909"/>
                  </a:lnTo>
                  <a:lnTo>
                    <a:pt x="1607" y="914"/>
                  </a:lnTo>
                  <a:lnTo>
                    <a:pt x="1633" y="918"/>
                  </a:lnTo>
                  <a:lnTo>
                    <a:pt x="1660" y="924"/>
                  </a:lnTo>
                  <a:lnTo>
                    <a:pt x="1684" y="930"/>
                  </a:lnTo>
                  <a:lnTo>
                    <a:pt x="1708" y="937"/>
                  </a:lnTo>
                  <a:lnTo>
                    <a:pt x="1731" y="943"/>
                  </a:lnTo>
                  <a:lnTo>
                    <a:pt x="1756" y="952"/>
                  </a:lnTo>
                  <a:lnTo>
                    <a:pt x="1782" y="962"/>
                  </a:lnTo>
                  <a:lnTo>
                    <a:pt x="1812" y="975"/>
                  </a:lnTo>
                  <a:lnTo>
                    <a:pt x="1844" y="988"/>
                  </a:lnTo>
                  <a:lnTo>
                    <a:pt x="1878" y="1005"/>
                  </a:lnTo>
                  <a:lnTo>
                    <a:pt x="1913" y="1023"/>
                  </a:lnTo>
                  <a:lnTo>
                    <a:pt x="1949" y="1043"/>
                  </a:lnTo>
                  <a:lnTo>
                    <a:pt x="1985" y="1066"/>
                  </a:lnTo>
                  <a:lnTo>
                    <a:pt x="2020" y="1092"/>
                  </a:lnTo>
                  <a:lnTo>
                    <a:pt x="2056" y="1120"/>
                  </a:lnTo>
                  <a:lnTo>
                    <a:pt x="2090" y="1151"/>
                  </a:lnTo>
                  <a:lnTo>
                    <a:pt x="2122" y="1185"/>
                  </a:lnTo>
                  <a:lnTo>
                    <a:pt x="2151" y="1222"/>
                  </a:lnTo>
                  <a:lnTo>
                    <a:pt x="2178" y="1262"/>
                  </a:lnTo>
                  <a:lnTo>
                    <a:pt x="2201" y="1305"/>
                  </a:lnTo>
                  <a:lnTo>
                    <a:pt x="2221" y="1351"/>
                  </a:lnTo>
                  <a:lnTo>
                    <a:pt x="2222" y="1354"/>
                  </a:lnTo>
                  <a:lnTo>
                    <a:pt x="2225" y="1362"/>
                  </a:lnTo>
                  <a:lnTo>
                    <a:pt x="2230" y="1376"/>
                  </a:lnTo>
                  <a:lnTo>
                    <a:pt x="2235" y="1392"/>
                  </a:lnTo>
                  <a:lnTo>
                    <a:pt x="2240" y="1414"/>
                  </a:lnTo>
                  <a:lnTo>
                    <a:pt x="2245" y="1438"/>
                  </a:lnTo>
                  <a:lnTo>
                    <a:pt x="2249" y="1464"/>
                  </a:lnTo>
                  <a:lnTo>
                    <a:pt x="2251" y="1494"/>
                  </a:lnTo>
                  <a:lnTo>
                    <a:pt x="2250" y="1525"/>
                  </a:lnTo>
                  <a:lnTo>
                    <a:pt x="2246" y="1559"/>
                  </a:lnTo>
                  <a:lnTo>
                    <a:pt x="2239" y="1592"/>
                  </a:lnTo>
                  <a:lnTo>
                    <a:pt x="2228" y="1627"/>
                  </a:lnTo>
                  <a:lnTo>
                    <a:pt x="2212" y="1661"/>
                  </a:lnTo>
                  <a:lnTo>
                    <a:pt x="2190" y="1695"/>
                  </a:lnTo>
                  <a:lnTo>
                    <a:pt x="2162" y="1728"/>
                  </a:lnTo>
                  <a:lnTo>
                    <a:pt x="2128" y="1759"/>
                  </a:lnTo>
                  <a:lnTo>
                    <a:pt x="2126" y="1760"/>
                  </a:lnTo>
                  <a:lnTo>
                    <a:pt x="2121" y="1765"/>
                  </a:lnTo>
                  <a:lnTo>
                    <a:pt x="2113" y="1772"/>
                  </a:lnTo>
                  <a:lnTo>
                    <a:pt x="2101" y="1780"/>
                  </a:lnTo>
                  <a:lnTo>
                    <a:pt x="2087" y="1788"/>
                  </a:lnTo>
                  <a:lnTo>
                    <a:pt x="2070" y="1796"/>
                  </a:lnTo>
                  <a:lnTo>
                    <a:pt x="2049" y="1802"/>
                  </a:lnTo>
                  <a:lnTo>
                    <a:pt x="2027" y="1807"/>
                  </a:lnTo>
                  <a:lnTo>
                    <a:pt x="2001" y="1808"/>
                  </a:lnTo>
                  <a:lnTo>
                    <a:pt x="1973" y="1805"/>
                  </a:lnTo>
                  <a:lnTo>
                    <a:pt x="1943" y="1798"/>
                  </a:lnTo>
                  <a:lnTo>
                    <a:pt x="1911" y="1786"/>
                  </a:lnTo>
                  <a:lnTo>
                    <a:pt x="1877" y="1767"/>
                  </a:lnTo>
                  <a:lnTo>
                    <a:pt x="1840" y="1742"/>
                  </a:lnTo>
                  <a:lnTo>
                    <a:pt x="1800" y="1709"/>
                  </a:lnTo>
                  <a:lnTo>
                    <a:pt x="1760" y="1666"/>
                  </a:lnTo>
                  <a:lnTo>
                    <a:pt x="1758" y="1664"/>
                  </a:lnTo>
                  <a:lnTo>
                    <a:pt x="1750" y="1657"/>
                  </a:lnTo>
                  <a:lnTo>
                    <a:pt x="1738" y="1646"/>
                  </a:lnTo>
                  <a:lnTo>
                    <a:pt x="1721" y="1633"/>
                  </a:lnTo>
                  <a:lnTo>
                    <a:pt x="1700" y="1616"/>
                  </a:lnTo>
                  <a:lnTo>
                    <a:pt x="1677" y="1598"/>
                  </a:lnTo>
                  <a:lnTo>
                    <a:pt x="1650" y="1578"/>
                  </a:lnTo>
                  <a:lnTo>
                    <a:pt x="1620" y="1558"/>
                  </a:lnTo>
                  <a:lnTo>
                    <a:pt x="1586" y="1537"/>
                  </a:lnTo>
                  <a:lnTo>
                    <a:pt x="1551" y="1517"/>
                  </a:lnTo>
                  <a:lnTo>
                    <a:pt x="1514" y="1498"/>
                  </a:lnTo>
                  <a:lnTo>
                    <a:pt x="1476" y="1479"/>
                  </a:lnTo>
                  <a:lnTo>
                    <a:pt x="1435" y="1463"/>
                  </a:lnTo>
                  <a:lnTo>
                    <a:pt x="1395" y="1449"/>
                  </a:lnTo>
                  <a:lnTo>
                    <a:pt x="1354" y="1440"/>
                  </a:lnTo>
                  <a:lnTo>
                    <a:pt x="1312" y="1433"/>
                  </a:lnTo>
                  <a:lnTo>
                    <a:pt x="1273" y="1430"/>
                  </a:lnTo>
                  <a:lnTo>
                    <a:pt x="1240" y="1426"/>
                  </a:lnTo>
                  <a:lnTo>
                    <a:pt x="1208" y="1425"/>
                  </a:lnTo>
                  <a:lnTo>
                    <a:pt x="1183" y="1423"/>
                  </a:lnTo>
                  <a:lnTo>
                    <a:pt x="1159" y="1423"/>
                  </a:lnTo>
                  <a:lnTo>
                    <a:pt x="1138" y="1422"/>
                  </a:lnTo>
                  <a:lnTo>
                    <a:pt x="1119" y="1421"/>
                  </a:lnTo>
                  <a:lnTo>
                    <a:pt x="1100" y="1419"/>
                  </a:lnTo>
                  <a:lnTo>
                    <a:pt x="1083" y="1418"/>
                  </a:lnTo>
                  <a:lnTo>
                    <a:pt x="1066" y="1415"/>
                  </a:lnTo>
                  <a:lnTo>
                    <a:pt x="1047" y="1412"/>
                  </a:lnTo>
                  <a:lnTo>
                    <a:pt x="1029" y="1408"/>
                  </a:lnTo>
                  <a:lnTo>
                    <a:pt x="1007" y="1402"/>
                  </a:lnTo>
                  <a:lnTo>
                    <a:pt x="984" y="1394"/>
                  </a:lnTo>
                  <a:lnTo>
                    <a:pt x="959" y="1386"/>
                  </a:lnTo>
                  <a:lnTo>
                    <a:pt x="929" y="1374"/>
                  </a:lnTo>
                  <a:lnTo>
                    <a:pt x="896" y="1363"/>
                  </a:lnTo>
                  <a:lnTo>
                    <a:pt x="865" y="1350"/>
                  </a:lnTo>
                  <a:lnTo>
                    <a:pt x="834" y="1338"/>
                  </a:lnTo>
                  <a:lnTo>
                    <a:pt x="803" y="1323"/>
                  </a:lnTo>
                  <a:lnTo>
                    <a:pt x="772" y="1306"/>
                  </a:lnTo>
                  <a:lnTo>
                    <a:pt x="742" y="1287"/>
                  </a:lnTo>
                  <a:lnTo>
                    <a:pt x="713" y="1265"/>
                  </a:lnTo>
                  <a:lnTo>
                    <a:pt x="684" y="1240"/>
                  </a:lnTo>
                  <a:lnTo>
                    <a:pt x="657" y="1211"/>
                  </a:lnTo>
                  <a:lnTo>
                    <a:pt x="630" y="1177"/>
                  </a:lnTo>
                  <a:lnTo>
                    <a:pt x="605" y="1139"/>
                  </a:lnTo>
                  <a:lnTo>
                    <a:pt x="581" y="1096"/>
                  </a:lnTo>
                  <a:lnTo>
                    <a:pt x="558" y="1046"/>
                  </a:lnTo>
                  <a:lnTo>
                    <a:pt x="536" y="990"/>
                  </a:lnTo>
                  <a:lnTo>
                    <a:pt x="516" y="926"/>
                  </a:lnTo>
                  <a:lnTo>
                    <a:pt x="498" y="856"/>
                  </a:lnTo>
                  <a:close/>
                </a:path>
              </a:pathLst>
            </a:custGeom>
            <a:solidFill>
              <a:srgbClr val="F9C9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" name="Freeform 90"/>
            <p:cNvSpPr>
              <a:spLocks/>
            </p:cNvSpPr>
            <p:nvPr/>
          </p:nvSpPr>
          <p:spPr bwMode="auto">
            <a:xfrm>
              <a:off x="4210" y="1448"/>
              <a:ext cx="396" cy="453"/>
            </a:xfrm>
            <a:custGeom>
              <a:avLst/>
              <a:gdLst>
                <a:gd name="T0" fmla="*/ 376 w 791"/>
                <a:gd name="T1" fmla="*/ 137 h 905"/>
                <a:gd name="T2" fmla="*/ 345 w 791"/>
                <a:gd name="T3" fmla="*/ 99 h 905"/>
                <a:gd name="T4" fmla="*/ 311 w 791"/>
                <a:gd name="T5" fmla="*/ 66 h 905"/>
                <a:gd name="T6" fmla="*/ 274 w 791"/>
                <a:gd name="T7" fmla="*/ 39 h 905"/>
                <a:gd name="T8" fmla="*/ 231 w 791"/>
                <a:gd name="T9" fmla="*/ 17 h 905"/>
                <a:gd name="T10" fmla="*/ 185 w 791"/>
                <a:gd name="T11" fmla="*/ 3 h 905"/>
                <a:gd name="T12" fmla="*/ 146 w 791"/>
                <a:gd name="T13" fmla="*/ 0 h 905"/>
                <a:gd name="T14" fmla="*/ 111 w 791"/>
                <a:gd name="T15" fmla="*/ 6 h 905"/>
                <a:gd name="T16" fmla="*/ 79 w 791"/>
                <a:gd name="T17" fmla="*/ 21 h 905"/>
                <a:gd name="T18" fmla="*/ 50 w 791"/>
                <a:gd name="T19" fmla="*/ 45 h 905"/>
                <a:gd name="T20" fmla="*/ 24 w 791"/>
                <a:gd name="T21" fmla="*/ 76 h 905"/>
                <a:gd name="T22" fmla="*/ 0 w 791"/>
                <a:gd name="T23" fmla="*/ 148 h 905"/>
                <a:gd name="T24" fmla="*/ 16 w 791"/>
                <a:gd name="T25" fmla="*/ 222 h 905"/>
                <a:gd name="T26" fmla="*/ 57 w 791"/>
                <a:gd name="T27" fmla="*/ 265 h 905"/>
                <a:gd name="T28" fmla="*/ 80 w 791"/>
                <a:gd name="T29" fmla="*/ 280 h 905"/>
                <a:gd name="T30" fmla="*/ 104 w 791"/>
                <a:gd name="T31" fmla="*/ 293 h 905"/>
                <a:gd name="T32" fmla="*/ 127 w 791"/>
                <a:gd name="T33" fmla="*/ 306 h 905"/>
                <a:gd name="T34" fmla="*/ 149 w 791"/>
                <a:gd name="T35" fmla="*/ 321 h 905"/>
                <a:gd name="T36" fmla="*/ 171 w 791"/>
                <a:gd name="T37" fmla="*/ 338 h 905"/>
                <a:gd name="T38" fmla="*/ 205 w 791"/>
                <a:gd name="T39" fmla="*/ 378 h 905"/>
                <a:gd name="T40" fmla="*/ 232 w 791"/>
                <a:gd name="T41" fmla="*/ 421 h 905"/>
                <a:gd name="T42" fmla="*/ 256 w 791"/>
                <a:gd name="T43" fmla="*/ 452 h 905"/>
                <a:gd name="T44" fmla="*/ 269 w 791"/>
                <a:gd name="T45" fmla="*/ 449 h 905"/>
                <a:gd name="T46" fmla="*/ 277 w 791"/>
                <a:gd name="T47" fmla="*/ 436 h 905"/>
                <a:gd name="T48" fmla="*/ 270 w 791"/>
                <a:gd name="T49" fmla="*/ 411 h 905"/>
                <a:gd name="T50" fmla="*/ 254 w 791"/>
                <a:gd name="T51" fmla="*/ 381 h 905"/>
                <a:gd name="T52" fmla="*/ 231 w 791"/>
                <a:gd name="T53" fmla="*/ 354 h 905"/>
                <a:gd name="T54" fmla="*/ 205 w 791"/>
                <a:gd name="T55" fmla="*/ 330 h 905"/>
                <a:gd name="T56" fmla="*/ 178 w 791"/>
                <a:gd name="T57" fmla="*/ 307 h 905"/>
                <a:gd name="T58" fmla="*/ 151 w 791"/>
                <a:gd name="T59" fmla="*/ 287 h 905"/>
                <a:gd name="T60" fmla="*/ 119 w 791"/>
                <a:gd name="T61" fmla="*/ 270 h 905"/>
                <a:gd name="T62" fmla="*/ 86 w 791"/>
                <a:gd name="T63" fmla="*/ 254 h 905"/>
                <a:gd name="T64" fmla="*/ 51 w 791"/>
                <a:gd name="T65" fmla="*/ 228 h 905"/>
                <a:gd name="T66" fmla="*/ 27 w 791"/>
                <a:gd name="T67" fmla="*/ 189 h 905"/>
                <a:gd name="T68" fmla="*/ 18 w 791"/>
                <a:gd name="T69" fmla="*/ 144 h 905"/>
                <a:gd name="T70" fmla="*/ 32 w 791"/>
                <a:gd name="T71" fmla="*/ 88 h 905"/>
                <a:gd name="T72" fmla="*/ 70 w 791"/>
                <a:gd name="T73" fmla="*/ 42 h 905"/>
                <a:gd name="T74" fmla="*/ 109 w 791"/>
                <a:gd name="T75" fmla="*/ 18 h 905"/>
                <a:gd name="T76" fmla="*/ 132 w 791"/>
                <a:gd name="T77" fmla="*/ 13 h 905"/>
                <a:gd name="T78" fmla="*/ 156 w 791"/>
                <a:gd name="T79" fmla="*/ 12 h 905"/>
                <a:gd name="T80" fmla="*/ 180 w 791"/>
                <a:gd name="T81" fmla="*/ 16 h 905"/>
                <a:gd name="T82" fmla="*/ 204 w 791"/>
                <a:gd name="T83" fmla="*/ 21 h 905"/>
                <a:gd name="T84" fmla="*/ 226 w 791"/>
                <a:gd name="T85" fmla="*/ 28 h 905"/>
                <a:gd name="T86" fmla="*/ 265 w 791"/>
                <a:gd name="T87" fmla="*/ 44 h 905"/>
                <a:gd name="T88" fmla="*/ 299 w 791"/>
                <a:gd name="T89" fmla="*/ 66 h 905"/>
                <a:gd name="T90" fmla="*/ 330 w 791"/>
                <a:gd name="T91" fmla="*/ 93 h 905"/>
                <a:gd name="T92" fmla="*/ 358 w 791"/>
                <a:gd name="T93" fmla="*/ 123 h 905"/>
                <a:gd name="T94" fmla="*/ 385 w 791"/>
                <a:gd name="T95" fmla="*/ 154 h 905"/>
                <a:gd name="T96" fmla="*/ 395 w 791"/>
                <a:gd name="T97" fmla="*/ 165 h 905"/>
                <a:gd name="T98" fmla="*/ 396 w 791"/>
                <a:gd name="T99" fmla="*/ 164 h 905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791" h="905">
                  <a:moveTo>
                    <a:pt x="791" y="327"/>
                  </a:moveTo>
                  <a:lnTo>
                    <a:pt x="772" y="299"/>
                  </a:lnTo>
                  <a:lnTo>
                    <a:pt x="751" y="273"/>
                  </a:lnTo>
                  <a:lnTo>
                    <a:pt x="731" y="247"/>
                  </a:lnTo>
                  <a:lnTo>
                    <a:pt x="711" y="222"/>
                  </a:lnTo>
                  <a:lnTo>
                    <a:pt x="689" y="198"/>
                  </a:lnTo>
                  <a:lnTo>
                    <a:pt x="667" y="175"/>
                  </a:lnTo>
                  <a:lnTo>
                    <a:pt x="645" y="153"/>
                  </a:lnTo>
                  <a:lnTo>
                    <a:pt x="622" y="132"/>
                  </a:lnTo>
                  <a:lnTo>
                    <a:pt x="598" y="113"/>
                  </a:lnTo>
                  <a:lnTo>
                    <a:pt x="572" y="94"/>
                  </a:lnTo>
                  <a:lnTo>
                    <a:pt x="547" y="77"/>
                  </a:lnTo>
                  <a:lnTo>
                    <a:pt x="519" y="61"/>
                  </a:lnTo>
                  <a:lnTo>
                    <a:pt x="491" y="47"/>
                  </a:lnTo>
                  <a:lnTo>
                    <a:pt x="461" y="34"/>
                  </a:lnTo>
                  <a:lnTo>
                    <a:pt x="430" y="23"/>
                  </a:lnTo>
                  <a:lnTo>
                    <a:pt x="396" y="12"/>
                  </a:lnTo>
                  <a:lnTo>
                    <a:pt x="369" y="5"/>
                  </a:lnTo>
                  <a:lnTo>
                    <a:pt x="342" y="2"/>
                  </a:lnTo>
                  <a:lnTo>
                    <a:pt x="317" y="0"/>
                  </a:lnTo>
                  <a:lnTo>
                    <a:pt x="291" y="0"/>
                  </a:lnTo>
                  <a:lnTo>
                    <a:pt x="267" y="2"/>
                  </a:lnTo>
                  <a:lnTo>
                    <a:pt x="244" y="7"/>
                  </a:lnTo>
                  <a:lnTo>
                    <a:pt x="221" y="12"/>
                  </a:lnTo>
                  <a:lnTo>
                    <a:pt x="199" y="20"/>
                  </a:lnTo>
                  <a:lnTo>
                    <a:pt x="177" y="31"/>
                  </a:lnTo>
                  <a:lnTo>
                    <a:pt x="158" y="42"/>
                  </a:lnTo>
                  <a:lnTo>
                    <a:pt x="137" y="56"/>
                  </a:lnTo>
                  <a:lnTo>
                    <a:pt x="119" y="72"/>
                  </a:lnTo>
                  <a:lnTo>
                    <a:pt x="100" y="90"/>
                  </a:lnTo>
                  <a:lnTo>
                    <a:pt x="82" y="108"/>
                  </a:lnTo>
                  <a:lnTo>
                    <a:pt x="64" y="129"/>
                  </a:lnTo>
                  <a:lnTo>
                    <a:pt x="48" y="151"/>
                  </a:lnTo>
                  <a:lnTo>
                    <a:pt x="23" y="194"/>
                  </a:lnTo>
                  <a:lnTo>
                    <a:pt x="7" y="243"/>
                  </a:lnTo>
                  <a:lnTo>
                    <a:pt x="0" y="295"/>
                  </a:lnTo>
                  <a:lnTo>
                    <a:pt x="1" y="346"/>
                  </a:lnTo>
                  <a:lnTo>
                    <a:pt x="11" y="396"/>
                  </a:lnTo>
                  <a:lnTo>
                    <a:pt x="31" y="443"/>
                  </a:lnTo>
                  <a:lnTo>
                    <a:pt x="61" y="485"/>
                  </a:lnTo>
                  <a:lnTo>
                    <a:pt x="99" y="519"/>
                  </a:lnTo>
                  <a:lnTo>
                    <a:pt x="114" y="530"/>
                  </a:lnTo>
                  <a:lnTo>
                    <a:pt x="130" y="539"/>
                  </a:lnTo>
                  <a:lnTo>
                    <a:pt x="145" y="549"/>
                  </a:lnTo>
                  <a:lnTo>
                    <a:pt x="160" y="559"/>
                  </a:lnTo>
                  <a:lnTo>
                    <a:pt x="176" y="567"/>
                  </a:lnTo>
                  <a:lnTo>
                    <a:pt x="192" y="576"/>
                  </a:lnTo>
                  <a:lnTo>
                    <a:pt x="207" y="585"/>
                  </a:lnTo>
                  <a:lnTo>
                    <a:pt x="223" y="593"/>
                  </a:lnTo>
                  <a:lnTo>
                    <a:pt x="238" y="602"/>
                  </a:lnTo>
                  <a:lnTo>
                    <a:pt x="253" y="612"/>
                  </a:lnTo>
                  <a:lnTo>
                    <a:pt x="268" y="621"/>
                  </a:lnTo>
                  <a:lnTo>
                    <a:pt x="283" y="631"/>
                  </a:lnTo>
                  <a:lnTo>
                    <a:pt x="298" y="641"/>
                  </a:lnTo>
                  <a:lnTo>
                    <a:pt x="313" y="652"/>
                  </a:lnTo>
                  <a:lnTo>
                    <a:pt x="327" y="663"/>
                  </a:lnTo>
                  <a:lnTo>
                    <a:pt x="341" y="676"/>
                  </a:lnTo>
                  <a:lnTo>
                    <a:pt x="366" y="701"/>
                  </a:lnTo>
                  <a:lnTo>
                    <a:pt x="388" y="728"/>
                  </a:lnTo>
                  <a:lnTo>
                    <a:pt x="409" y="756"/>
                  </a:lnTo>
                  <a:lnTo>
                    <a:pt x="428" y="783"/>
                  </a:lnTo>
                  <a:lnTo>
                    <a:pt x="446" y="812"/>
                  </a:lnTo>
                  <a:lnTo>
                    <a:pt x="464" y="841"/>
                  </a:lnTo>
                  <a:lnTo>
                    <a:pt x="484" y="870"/>
                  </a:lnTo>
                  <a:lnTo>
                    <a:pt x="504" y="898"/>
                  </a:lnTo>
                  <a:lnTo>
                    <a:pt x="511" y="904"/>
                  </a:lnTo>
                  <a:lnTo>
                    <a:pt x="519" y="905"/>
                  </a:lnTo>
                  <a:lnTo>
                    <a:pt x="529" y="903"/>
                  </a:lnTo>
                  <a:lnTo>
                    <a:pt x="537" y="897"/>
                  </a:lnTo>
                  <a:lnTo>
                    <a:pt x="544" y="889"/>
                  </a:lnTo>
                  <a:lnTo>
                    <a:pt x="550" y="880"/>
                  </a:lnTo>
                  <a:lnTo>
                    <a:pt x="554" y="871"/>
                  </a:lnTo>
                  <a:lnTo>
                    <a:pt x="554" y="863"/>
                  </a:lnTo>
                  <a:lnTo>
                    <a:pt x="548" y="842"/>
                  </a:lnTo>
                  <a:lnTo>
                    <a:pt x="540" y="821"/>
                  </a:lnTo>
                  <a:lnTo>
                    <a:pt x="531" y="802"/>
                  </a:lnTo>
                  <a:lnTo>
                    <a:pt x="519" y="782"/>
                  </a:lnTo>
                  <a:lnTo>
                    <a:pt x="507" y="762"/>
                  </a:lnTo>
                  <a:lnTo>
                    <a:pt x="493" y="744"/>
                  </a:lnTo>
                  <a:lnTo>
                    <a:pt x="478" y="726"/>
                  </a:lnTo>
                  <a:lnTo>
                    <a:pt x="462" y="708"/>
                  </a:lnTo>
                  <a:lnTo>
                    <a:pt x="445" y="691"/>
                  </a:lnTo>
                  <a:lnTo>
                    <a:pt x="427" y="675"/>
                  </a:lnTo>
                  <a:lnTo>
                    <a:pt x="410" y="659"/>
                  </a:lnTo>
                  <a:lnTo>
                    <a:pt x="392" y="643"/>
                  </a:lnTo>
                  <a:lnTo>
                    <a:pt x="373" y="628"/>
                  </a:lnTo>
                  <a:lnTo>
                    <a:pt x="356" y="614"/>
                  </a:lnTo>
                  <a:lnTo>
                    <a:pt x="339" y="600"/>
                  </a:lnTo>
                  <a:lnTo>
                    <a:pt x="321" y="587"/>
                  </a:lnTo>
                  <a:lnTo>
                    <a:pt x="302" y="573"/>
                  </a:lnTo>
                  <a:lnTo>
                    <a:pt x="281" y="561"/>
                  </a:lnTo>
                  <a:lnTo>
                    <a:pt x="259" y="549"/>
                  </a:lnTo>
                  <a:lnTo>
                    <a:pt x="237" y="539"/>
                  </a:lnTo>
                  <a:lnTo>
                    <a:pt x="215" y="529"/>
                  </a:lnTo>
                  <a:lnTo>
                    <a:pt x="193" y="518"/>
                  </a:lnTo>
                  <a:lnTo>
                    <a:pt x="172" y="507"/>
                  </a:lnTo>
                  <a:lnTo>
                    <a:pt x="150" y="495"/>
                  </a:lnTo>
                  <a:lnTo>
                    <a:pt x="124" y="478"/>
                  </a:lnTo>
                  <a:lnTo>
                    <a:pt x="101" y="456"/>
                  </a:lnTo>
                  <a:lnTo>
                    <a:pt x="83" y="432"/>
                  </a:lnTo>
                  <a:lnTo>
                    <a:pt x="67" y="406"/>
                  </a:lnTo>
                  <a:lnTo>
                    <a:pt x="54" y="378"/>
                  </a:lnTo>
                  <a:lnTo>
                    <a:pt x="45" y="348"/>
                  </a:lnTo>
                  <a:lnTo>
                    <a:pt x="39" y="318"/>
                  </a:lnTo>
                  <a:lnTo>
                    <a:pt x="36" y="287"/>
                  </a:lnTo>
                  <a:lnTo>
                    <a:pt x="38" y="249"/>
                  </a:lnTo>
                  <a:lnTo>
                    <a:pt x="47" y="212"/>
                  </a:lnTo>
                  <a:lnTo>
                    <a:pt x="63" y="176"/>
                  </a:lnTo>
                  <a:lnTo>
                    <a:pt x="85" y="141"/>
                  </a:lnTo>
                  <a:lnTo>
                    <a:pt x="111" y="110"/>
                  </a:lnTo>
                  <a:lnTo>
                    <a:pt x="140" y="84"/>
                  </a:lnTo>
                  <a:lnTo>
                    <a:pt x="172" y="60"/>
                  </a:lnTo>
                  <a:lnTo>
                    <a:pt x="204" y="41"/>
                  </a:lnTo>
                  <a:lnTo>
                    <a:pt x="218" y="35"/>
                  </a:lnTo>
                  <a:lnTo>
                    <a:pt x="233" y="31"/>
                  </a:lnTo>
                  <a:lnTo>
                    <a:pt x="248" y="27"/>
                  </a:lnTo>
                  <a:lnTo>
                    <a:pt x="264" y="25"/>
                  </a:lnTo>
                  <a:lnTo>
                    <a:pt x="279" y="24"/>
                  </a:lnTo>
                  <a:lnTo>
                    <a:pt x="295" y="23"/>
                  </a:lnTo>
                  <a:lnTo>
                    <a:pt x="311" y="24"/>
                  </a:lnTo>
                  <a:lnTo>
                    <a:pt x="328" y="25"/>
                  </a:lnTo>
                  <a:lnTo>
                    <a:pt x="344" y="27"/>
                  </a:lnTo>
                  <a:lnTo>
                    <a:pt x="360" y="31"/>
                  </a:lnTo>
                  <a:lnTo>
                    <a:pt x="377" y="34"/>
                  </a:lnTo>
                  <a:lnTo>
                    <a:pt x="392" y="38"/>
                  </a:lnTo>
                  <a:lnTo>
                    <a:pt x="408" y="42"/>
                  </a:lnTo>
                  <a:lnTo>
                    <a:pt x="423" y="46"/>
                  </a:lnTo>
                  <a:lnTo>
                    <a:pt x="438" y="50"/>
                  </a:lnTo>
                  <a:lnTo>
                    <a:pt x="451" y="55"/>
                  </a:lnTo>
                  <a:lnTo>
                    <a:pt x="478" y="64"/>
                  </a:lnTo>
                  <a:lnTo>
                    <a:pt x="504" y="76"/>
                  </a:lnTo>
                  <a:lnTo>
                    <a:pt x="529" y="87"/>
                  </a:lnTo>
                  <a:lnTo>
                    <a:pt x="553" y="101"/>
                  </a:lnTo>
                  <a:lnTo>
                    <a:pt x="576" y="116"/>
                  </a:lnTo>
                  <a:lnTo>
                    <a:pt x="598" y="132"/>
                  </a:lnTo>
                  <a:lnTo>
                    <a:pt x="620" y="149"/>
                  </a:lnTo>
                  <a:lnTo>
                    <a:pt x="640" y="167"/>
                  </a:lnTo>
                  <a:lnTo>
                    <a:pt x="660" y="185"/>
                  </a:lnTo>
                  <a:lnTo>
                    <a:pt x="679" y="205"/>
                  </a:lnTo>
                  <a:lnTo>
                    <a:pt x="698" y="224"/>
                  </a:lnTo>
                  <a:lnTo>
                    <a:pt x="716" y="245"/>
                  </a:lnTo>
                  <a:lnTo>
                    <a:pt x="735" y="266"/>
                  </a:lnTo>
                  <a:lnTo>
                    <a:pt x="753" y="288"/>
                  </a:lnTo>
                  <a:lnTo>
                    <a:pt x="770" y="308"/>
                  </a:lnTo>
                  <a:lnTo>
                    <a:pt x="788" y="330"/>
                  </a:lnTo>
                  <a:lnTo>
                    <a:pt x="789" y="330"/>
                  </a:lnTo>
                  <a:lnTo>
                    <a:pt x="790" y="329"/>
                  </a:lnTo>
                  <a:lnTo>
                    <a:pt x="791" y="328"/>
                  </a:lnTo>
                  <a:lnTo>
                    <a:pt x="791" y="3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" name="Freeform 91"/>
            <p:cNvSpPr>
              <a:spLocks/>
            </p:cNvSpPr>
            <p:nvPr/>
          </p:nvSpPr>
          <p:spPr bwMode="auto">
            <a:xfrm>
              <a:off x="4465" y="1870"/>
              <a:ext cx="374" cy="315"/>
            </a:xfrm>
            <a:custGeom>
              <a:avLst/>
              <a:gdLst>
                <a:gd name="T0" fmla="*/ 0 w 748"/>
                <a:gd name="T1" fmla="*/ 22 h 632"/>
                <a:gd name="T2" fmla="*/ 2 w 748"/>
                <a:gd name="T3" fmla="*/ 53 h 632"/>
                <a:gd name="T4" fmla="*/ 7 w 748"/>
                <a:gd name="T5" fmla="*/ 82 h 632"/>
                <a:gd name="T6" fmla="*/ 15 w 748"/>
                <a:gd name="T7" fmla="*/ 112 h 632"/>
                <a:gd name="T8" fmla="*/ 29 w 748"/>
                <a:gd name="T9" fmla="*/ 143 h 632"/>
                <a:gd name="T10" fmla="*/ 48 w 748"/>
                <a:gd name="T11" fmla="*/ 173 h 632"/>
                <a:gd name="T12" fmla="*/ 71 w 748"/>
                <a:gd name="T13" fmla="*/ 201 h 632"/>
                <a:gd name="T14" fmla="*/ 98 w 748"/>
                <a:gd name="T15" fmla="*/ 226 h 632"/>
                <a:gd name="T16" fmla="*/ 124 w 748"/>
                <a:gd name="T17" fmla="*/ 248 h 632"/>
                <a:gd name="T18" fmla="*/ 152 w 748"/>
                <a:gd name="T19" fmla="*/ 266 h 632"/>
                <a:gd name="T20" fmla="*/ 182 w 748"/>
                <a:gd name="T21" fmla="*/ 282 h 632"/>
                <a:gd name="T22" fmla="*/ 214 w 748"/>
                <a:gd name="T23" fmla="*/ 295 h 632"/>
                <a:gd name="T24" fmla="*/ 247 w 748"/>
                <a:gd name="T25" fmla="*/ 305 h 632"/>
                <a:gd name="T26" fmla="*/ 281 w 748"/>
                <a:gd name="T27" fmla="*/ 312 h 632"/>
                <a:gd name="T28" fmla="*/ 314 w 748"/>
                <a:gd name="T29" fmla="*/ 315 h 632"/>
                <a:gd name="T30" fmla="*/ 348 w 748"/>
                <a:gd name="T31" fmla="*/ 314 h 632"/>
                <a:gd name="T32" fmla="*/ 368 w 748"/>
                <a:gd name="T33" fmla="*/ 310 h 632"/>
                <a:gd name="T34" fmla="*/ 374 w 748"/>
                <a:gd name="T35" fmla="*/ 299 h 632"/>
                <a:gd name="T36" fmla="*/ 355 w 748"/>
                <a:gd name="T37" fmla="*/ 294 h 632"/>
                <a:gd name="T38" fmla="*/ 324 w 748"/>
                <a:gd name="T39" fmla="*/ 289 h 632"/>
                <a:gd name="T40" fmla="*/ 295 w 748"/>
                <a:gd name="T41" fmla="*/ 282 h 632"/>
                <a:gd name="T42" fmla="*/ 266 w 748"/>
                <a:gd name="T43" fmla="*/ 275 h 632"/>
                <a:gd name="T44" fmla="*/ 238 w 748"/>
                <a:gd name="T45" fmla="*/ 265 h 632"/>
                <a:gd name="T46" fmla="*/ 211 w 748"/>
                <a:gd name="T47" fmla="*/ 254 h 632"/>
                <a:gd name="T48" fmla="*/ 183 w 748"/>
                <a:gd name="T49" fmla="*/ 241 h 632"/>
                <a:gd name="T50" fmla="*/ 156 w 748"/>
                <a:gd name="T51" fmla="*/ 225 h 632"/>
                <a:gd name="T52" fmla="*/ 129 w 748"/>
                <a:gd name="T53" fmla="*/ 206 h 632"/>
                <a:gd name="T54" fmla="*/ 105 w 748"/>
                <a:gd name="T55" fmla="*/ 184 h 632"/>
                <a:gd name="T56" fmla="*/ 83 w 748"/>
                <a:gd name="T57" fmla="*/ 161 h 632"/>
                <a:gd name="T58" fmla="*/ 63 w 748"/>
                <a:gd name="T59" fmla="*/ 136 h 632"/>
                <a:gd name="T60" fmla="*/ 46 w 748"/>
                <a:gd name="T61" fmla="*/ 109 h 632"/>
                <a:gd name="T62" fmla="*/ 33 w 748"/>
                <a:gd name="T63" fmla="*/ 80 h 632"/>
                <a:gd name="T64" fmla="*/ 21 w 748"/>
                <a:gd name="T65" fmla="*/ 49 h 632"/>
                <a:gd name="T66" fmla="*/ 12 w 748"/>
                <a:gd name="T67" fmla="*/ 18 h 632"/>
                <a:gd name="T68" fmla="*/ 7 w 748"/>
                <a:gd name="T69" fmla="*/ 0 h 632"/>
                <a:gd name="T70" fmla="*/ 1 w 748"/>
                <a:gd name="T71" fmla="*/ 3 h 632"/>
                <a:gd name="T72" fmla="*/ 0 w 748"/>
                <a:gd name="T73" fmla="*/ 6 h 63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48" h="632">
                  <a:moveTo>
                    <a:pt x="0" y="13"/>
                  </a:moveTo>
                  <a:lnTo>
                    <a:pt x="0" y="45"/>
                  </a:lnTo>
                  <a:lnTo>
                    <a:pt x="1" y="76"/>
                  </a:lnTo>
                  <a:lnTo>
                    <a:pt x="4" y="106"/>
                  </a:lnTo>
                  <a:lnTo>
                    <a:pt x="7" y="135"/>
                  </a:lnTo>
                  <a:lnTo>
                    <a:pt x="13" y="165"/>
                  </a:lnTo>
                  <a:lnTo>
                    <a:pt x="20" y="194"/>
                  </a:lnTo>
                  <a:lnTo>
                    <a:pt x="29" y="224"/>
                  </a:lnTo>
                  <a:lnTo>
                    <a:pt x="40" y="254"/>
                  </a:lnTo>
                  <a:lnTo>
                    <a:pt x="57" y="287"/>
                  </a:lnTo>
                  <a:lnTo>
                    <a:pt x="74" y="318"/>
                  </a:lnTo>
                  <a:lnTo>
                    <a:pt x="95" y="348"/>
                  </a:lnTo>
                  <a:lnTo>
                    <a:pt x="118" y="376"/>
                  </a:lnTo>
                  <a:lnTo>
                    <a:pt x="142" y="403"/>
                  </a:lnTo>
                  <a:lnTo>
                    <a:pt x="168" y="429"/>
                  </a:lnTo>
                  <a:lnTo>
                    <a:pt x="195" y="454"/>
                  </a:lnTo>
                  <a:lnTo>
                    <a:pt x="222" y="477"/>
                  </a:lnTo>
                  <a:lnTo>
                    <a:pt x="248" y="497"/>
                  </a:lnTo>
                  <a:lnTo>
                    <a:pt x="274" y="516"/>
                  </a:lnTo>
                  <a:lnTo>
                    <a:pt x="303" y="534"/>
                  </a:lnTo>
                  <a:lnTo>
                    <a:pt x="333" y="550"/>
                  </a:lnTo>
                  <a:lnTo>
                    <a:pt x="363" y="565"/>
                  </a:lnTo>
                  <a:lnTo>
                    <a:pt x="395" y="579"/>
                  </a:lnTo>
                  <a:lnTo>
                    <a:pt x="427" y="591"/>
                  </a:lnTo>
                  <a:lnTo>
                    <a:pt x="460" y="602"/>
                  </a:lnTo>
                  <a:lnTo>
                    <a:pt x="493" y="612"/>
                  </a:lnTo>
                  <a:lnTo>
                    <a:pt x="527" y="619"/>
                  </a:lnTo>
                  <a:lnTo>
                    <a:pt x="561" y="625"/>
                  </a:lnTo>
                  <a:lnTo>
                    <a:pt x="594" y="629"/>
                  </a:lnTo>
                  <a:lnTo>
                    <a:pt x="628" y="632"/>
                  </a:lnTo>
                  <a:lnTo>
                    <a:pt x="661" y="632"/>
                  </a:lnTo>
                  <a:lnTo>
                    <a:pt x="695" y="630"/>
                  </a:lnTo>
                  <a:lnTo>
                    <a:pt x="727" y="627"/>
                  </a:lnTo>
                  <a:lnTo>
                    <a:pt x="736" y="621"/>
                  </a:lnTo>
                  <a:lnTo>
                    <a:pt x="744" y="611"/>
                  </a:lnTo>
                  <a:lnTo>
                    <a:pt x="748" y="599"/>
                  </a:lnTo>
                  <a:lnTo>
                    <a:pt x="741" y="594"/>
                  </a:lnTo>
                  <a:lnTo>
                    <a:pt x="710" y="589"/>
                  </a:lnTo>
                  <a:lnTo>
                    <a:pt x="679" y="584"/>
                  </a:lnTo>
                  <a:lnTo>
                    <a:pt x="647" y="579"/>
                  </a:lnTo>
                  <a:lnTo>
                    <a:pt x="618" y="573"/>
                  </a:lnTo>
                  <a:lnTo>
                    <a:pt x="589" y="566"/>
                  </a:lnTo>
                  <a:lnTo>
                    <a:pt x="560" y="559"/>
                  </a:lnTo>
                  <a:lnTo>
                    <a:pt x="531" y="551"/>
                  </a:lnTo>
                  <a:lnTo>
                    <a:pt x="503" y="542"/>
                  </a:lnTo>
                  <a:lnTo>
                    <a:pt x="476" y="532"/>
                  </a:lnTo>
                  <a:lnTo>
                    <a:pt x="448" y="521"/>
                  </a:lnTo>
                  <a:lnTo>
                    <a:pt x="421" y="509"/>
                  </a:lnTo>
                  <a:lnTo>
                    <a:pt x="394" y="497"/>
                  </a:lnTo>
                  <a:lnTo>
                    <a:pt x="366" y="483"/>
                  </a:lnTo>
                  <a:lnTo>
                    <a:pt x="340" y="468"/>
                  </a:lnTo>
                  <a:lnTo>
                    <a:pt x="312" y="452"/>
                  </a:lnTo>
                  <a:lnTo>
                    <a:pt x="286" y="433"/>
                  </a:lnTo>
                  <a:lnTo>
                    <a:pt x="258" y="414"/>
                  </a:lnTo>
                  <a:lnTo>
                    <a:pt x="233" y="392"/>
                  </a:lnTo>
                  <a:lnTo>
                    <a:pt x="209" y="370"/>
                  </a:lnTo>
                  <a:lnTo>
                    <a:pt x="186" y="347"/>
                  </a:lnTo>
                  <a:lnTo>
                    <a:pt x="165" y="323"/>
                  </a:lnTo>
                  <a:lnTo>
                    <a:pt x="144" y="299"/>
                  </a:lnTo>
                  <a:lnTo>
                    <a:pt x="126" y="272"/>
                  </a:lnTo>
                  <a:lnTo>
                    <a:pt x="108" y="246"/>
                  </a:lnTo>
                  <a:lnTo>
                    <a:pt x="92" y="218"/>
                  </a:lnTo>
                  <a:lnTo>
                    <a:pt x="78" y="189"/>
                  </a:lnTo>
                  <a:lnTo>
                    <a:pt x="65" y="160"/>
                  </a:lnTo>
                  <a:lnTo>
                    <a:pt x="53" y="130"/>
                  </a:lnTo>
                  <a:lnTo>
                    <a:pt x="42" y="99"/>
                  </a:lnTo>
                  <a:lnTo>
                    <a:pt x="32" y="68"/>
                  </a:lnTo>
                  <a:lnTo>
                    <a:pt x="23" y="36"/>
                  </a:lnTo>
                  <a:lnTo>
                    <a:pt x="16" y="4"/>
                  </a:lnTo>
                  <a:lnTo>
                    <a:pt x="13" y="0"/>
                  </a:lnTo>
                  <a:lnTo>
                    <a:pt x="7" y="1"/>
                  </a:lnTo>
                  <a:lnTo>
                    <a:pt x="2" y="7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" name="Freeform 92"/>
            <p:cNvSpPr>
              <a:spLocks/>
            </p:cNvSpPr>
            <p:nvPr/>
          </p:nvSpPr>
          <p:spPr bwMode="auto">
            <a:xfrm>
              <a:off x="4582" y="1603"/>
              <a:ext cx="434" cy="306"/>
            </a:xfrm>
            <a:custGeom>
              <a:avLst/>
              <a:gdLst>
                <a:gd name="T0" fmla="*/ 7 w 868"/>
                <a:gd name="T1" fmla="*/ 16 h 610"/>
                <a:gd name="T2" fmla="*/ 15 w 868"/>
                <a:gd name="T3" fmla="*/ 30 h 610"/>
                <a:gd name="T4" fmla="*/ 20 w 868"/>
                <a:gd name="T5" fmla="*/ 44 h 610"/>
                <a:gd name="T6" fmla="*/ 24 w 868"/>
                <a:gd name="T7" fmla="*/ 59 h 610"/>
                <a:gd name="T8" fmla="*/ 28 w 868"/>
                <a:gd name="T9" fmla="*/ 76 h 610"/>
                <a:gd name="T10" fmla="*/ 35 w 868"/>
                <a:gd name="T11" fmla="*/ 91 h 610"/>
                <a:gd name="T12" fmla="*/ 42 w 868"/>
                <a:gd name="T13" fmla="*/ 106 h 610"/>
                <a:gd name="T14" fmla="*/ 50 w 868"/>
                <a:gd name="T15" fmla="*/ 121 h 610"/>
                <a:gd name="T16" fmla="*/ 62 w 868"/>
                <a:gd name="T17" fmla="*/ 142 h 610"/>
                <a:gd name="T18" fmla="*/ 83 w 868"/>
                <a:gd name="T19" fmla="*/ 168 h 610"/>
                <a:gd name="T20" fmla="*/ 106 w 868"/>
                <a:gd name="T21" fmla="*/ 192 h 610"/>
                <a:gd name="T22" fmla="*/ 130 w 868"/>
                <a:gd name="T23" fmla="*/ 213 h 610"/>
                <a:gd name="T24" fmla="*/ 151 w 868"/>
                <a:gd name="T25" fmla="*/ 229 h 610"/>
                <a:gd name="T26" fmla="*/ 167 w 868"/>
                <a:gd name="T27" fmla="*/ 239 h 610"/>
                <a:gd name="T28" fmla="*/ 183 w 868"/>
                <a:gd name="T29" fmla="*/ 249 h 610"/>
                <a:gd name="T30" fmla="*/ 200 w 868"/>
                <a:gd name="T31" fmla="*/ 258 h 610"/>
                <a:gd name="T32" fmla="*/ 217 w 868"/>
                <a:gd name="T33" fmla="*/ 266 h 610"/>
                <a:gd name="T34" fmla="*/ 235 w 868"/>
                <a:gd name="T35" fmla="*/ 274 h 610"/>
                <a:gd name="T36" fmla="*/ 252 w 868"/>
                <a:gd name="T37" fmla="*/ 280 h 610"/>
                <a:gd name="T38" fmla="*/ 271 w 868"/>
                <a:gd name="T39" fmla="*/ 286 h 610"/>
                <a:gd name="T40" fmla="*/ 290 w 868"/>
                <a:gd name="T41" fmla="*/ 291 h 610"/>
                <a:gd name="T42" fmla="*/ 311 w 868"/>
                <a:gd name="T43" fmla="*/ 295 h 610"/>
                <a:gd name="T44" fmla="*/ 331 w 868"/>
                <a:gd name="T45" fmla="*/ 298 h 610"/>
                <a:gd name="T46" fmla="*/ 352 w 868"/>
                <a:gd name="T47" fmla="*/ 300 h 610"/>
                <a:gd name="T48" fmla="*/ 371 w 868"/>
                <a:gd name="T49" fmla="*/ 302 h 610"/>
                <a:gd name="T50" fmla="*/ 388 w 868"/>
                <a:gd name="T51" fmla="*/ 304 h 610"/>
                <a:gd name="T52" fmla="*/ 405 w 868"/>
                <a:gd name="T53" fmla="*/ 306 h 610"/>
                <a:gd name="T54" fmla="*/ 422 w 868"/>
                <a:gd name="T55" fmla="*/ 305 h 610"/>
                <a:gd name="T56" fmla="*/ 433 w 868"/>
                <a:gd name="T57" fmla="*/ 303 h 610"/>
                <a:gd name="T58" fmla="*/ 434 w 868"/>
                <a:gd name="T59" fmla="*/ 299 h 610"/>
                <a:gd name="T60" fmla="*/ 423 w 868"/>
                <a:gd name="T61" fmla="*/ 298 h 610"/>
                <a:gd name="T62" fmla="*/ 405 w 868"/>
                <a:gd name="T63" fmla="*/ 297 h 610"/>
                <a:gd name="T64" fmla="*/ 385 w 868"/>
                <a:gd name="T65" fmla="*/ 294 h 610"/>
                <a:gd name="T66" fmla="*/ 366 w 868"/>
                <a:gd name="T67" fmla="*/ 290 h 610"/>
                <a:gd name="T68" fmla="*/ 346 w 868"/>
                <a:gd name="T69" fmla="*/ 286 h 610"/>
                <a:gd name="T70" fmla="*/ 327 w 868"/>
                <a:gd name="T71" fmla="*/ 281 h 610"/>
                <a:gd name="T72" fmla="*/ 308 w 868"/>
                <a:gd name="T73" fmla="*/ 275 h 610"/>
                <a:gd name="T74" fmla="*/ 291 w 868"/>
                <a:gd name="T75" fmla="*/ 269 h 610"/>
                <a:gd name="T76" fmla="*/ 273 w 868"/>
                <a:gd name="T77" fmla="*/ 262 h 610"/>
                <a:gd name="T78" fmla="*/ 254 w 868"/>
                <a:gd name="T79" fmla="*/ 254 h 610"/>
                <a:gd name="T80" fmla="*/ 236 w 868"/>
                <a:gd name="T81" fmla="*/ 244 h 610"/>
                <a:gd name="T82" fmla="*/ 219 w 868"/>
                <a:gd name="T83" fmla="*/ 234 h 610"/>
                <a:gd name="T84" fmla="*/ 201 w 868"/>
                <a:gd name="T85" fmla="*/ 223 h 610"/>
                <a:gd name="T86" fmla="*/ 184 w 868"/>
                <a:gd name="T87" fmla="*/ 211 h 610"/>
                <a:gd name="T88" fmla="*/ 167 w 868"/>
                <a:gd name="T89" fmla="*/ 199 h 610"/>
                <a:gd name="T90" fmla="*/ 152 w 868"/>
                <a:gd name="T91" fmla="*/ 186 h 610"/>
                <a:gd name="T92" fmla="*/ 132 w 868"/>
                <a:gd name="T93" fmla="*/ 170 h 610"/>
                <a:gd name="T94" fmla="*/ 111 w 868"/>
                <a:gd name="T95" fmla="*/ 148 h 610"/>
                <a:gd name="T96" fmla="*/ 91 w 868"/>
                <a:gd name="T97" fmla="*/ 124 h 610"/>
                <a:gd name="T98" fmla="*/ 74 w 868"/>
                <a:gd name="T99" fmla="*/ 99 h 610"/>
                <a:gd name="T100" fmla="*/ 61 w 868"/>
                <a:gd name="T101" fmla="*/ 74 h 610"/>
                <a:gd name="T102" fmla="*/ 50 w 868"/>
                <a:gd name="T103" fmla="*/ 51 h 610"/>
                <a:gd name="T104" fmla="*/ 39 w 868"/>
                <a:gd name="T105" fmla="*/ 29 h 610"/>
                <a:gd name="T106" fmla="*/ 24 w 868"/>
                <a:gd name="T107" fmla="*/ 9 h 610"/>
                <a:gd name="T108" fmla="*/ 12 w 868"/>
                <a:gd name="T109" fmla="*/ 0 h 610"/>
                <a:gd name="T110" fmla="*/ 7 w 868"/>
                <a:gd name="T111" fmla="*/ 1 h 610"/>
                <a:gd name="T112" fmla="*/ 2 w 868"/>
                <a:gd name="T113" fmla="*/ 4 h 610"/>
                <a:gd name="T114" fmla="*/ 0 w 868"/>
                <a:gd name="T115" fmla="*/ 7 h 610"/>
                <a:gd name="T116" fmla="*/ 1 w 868"/>
                <a:gd name="T117" fmla="*/ 9 h 61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868" h="610">
                  <a:moveTo>
                    <a:pt x="2" y="18"/>
                  </a:moveTo>
                  <a:lnTo>
                    <a:pt x="13" y="31"/>
                  </a:lnTo>
                  <a:lnTo>
                    <a:pt x="22" y="45"/>
                  </a:lnTo>
                  <a:lnTo>
                    <a:pt x="29" y="59"/>
                  </a:lnTo>
                  <a:lnTo>
                    <a:pt x="35" y="72"/>
                  </a:lnTo>
                  <a:lnTo>
                    <a:pt x="39" y="88"/>
                  </a:lnTo>
                  <a:lnTo>
                    <a:pt x="44" y="103"/>
                  </a:lnTo>
                  <a:lnTo>
                    <a:pt x="47" y="118"/>
                  </a:lnTo>
                  <a:lnTo>
                    <a:pt x="52" y="135"/>
                  </a:lnTo>
                  <a:lnTo>
                    <a:pt x="56" y="151"/>
                  </a:lnTo>
                  <a:lnTo>
                    <a:pt x="62" y="166"/>
                  </a:lnTo>
                  <a:lnTo>
                    <a:pt x="69" y="182"/>
                  </a:lnTo>
                  <a:lnTo>
                    <a:pt x="76" y="197"/>
                  </a:lnTo>
                  <a:lnTo>
                    <a:pt x="83" y="212"/>
                  </a:lnTo>
                  <a:lnTo>
                    <a:pt x="91" y="227"/>
                  </a:lnTo>
                  <a:lnTo>
                    <a:pt x="99" y="242"/>
                  </a:lnTo>
                  <a:lnTo>
                    <a:pt x="107" y="257"/>
                  </a:lnTo>
                  <a:lnTo>
                    <a:pt x="124" y="284"/>
                  </a:lnTo>
                  <a:lnTo>
                    <a:pt x="144" y="311"/>
                  </a:lnTo>
                  <a:lnTo>
                    <a:pt x="165" y="335"/>
                  </a:lnTo>
                  <a:lnTo>
                    <a:pt x="187" y="359"/>
                  </a:lnTo>
                  <a:lnTo>
                    <a:pt x="211" y="382"/>
                  </a:lnTo>
                  <a:lnTo>
                    <a:pt x="235" y="403"/>
                  </a:lnTo>
                  <a:lnTo>
                    <a:pt x="260" y="424"/>
                  </a:lnTo>
                  <a:lnTo>
                    <a:pt x="286" y="445"/>
                  </a:lnTo>
                  <a:lnTo>
                    <a:pt x="301" y="456"/>
                  </a:lnTo>
                  <a:lnTo>
                    <a:pt x="317" y="466"/>
                  </a:lnTo>
                  <a:lnTo>
                    <a:pt x="333" y="477"/>
                  </a:lnTo>
                  <a:lnTo>
                    <a:pt x="349" y="487"/>
                  </a:lnTo>
                  <a:lnTo>
                    <a:pt x="365" y="496"/>
                  </a:lnTo>
                  <a:lnTo>
                    <a:pt x="382" y="506"/>
                  </a:lnTo>
                  <a:lnTo>
                    <a:pt x="400" y="515"/>
                  </a:lnTo>
                  <a:lnTo>
                    <a:pt x="416" y="523"/>
                  </a:lnTo>
                  <a:lnTo>
                    <a:pt x="433" y="531"/>
                  </a:lnTo>
                  <a:lnTo>
                    <a:pt x="451" y="538"/>
                  </a:lnTo>
                  <a:lnTo>
                    <a:pt x="469" y="546"/>
                  </a:lnTo>
                  <a:lnTo>
                    <a:pt x="487" y="553"/>
                  </a:lnTo>
                  <a:lnTo>
                    <a:pt x="504" y="559"/>
                  </a:lnTo>
                  <a:lnTo>
                    <a:pt x="523" y="564"/>
                  </a:lnTo>
                  <a:lnTo>
                    <a:pt x="541" y="570"/>
                  </a:lnTo>
                  <a:lnTo>
                    <a:pt x="560" y="576"/>
                  </a:lnTo>
                  <a:lnTo>
                    <a:pt x="579" y="581"/>
                  </a:lnTo>
                  <a:lnTo>
                    <a:pt x="600" y="585"/>
                  </a:lnTo>
                  <a:lnTo>
                    <a:pt x="621" y="589"/>
                  </a:lnTo>
                  <a:lnTo>
                    <a:pt x="642" y="592"/>
                  </a:lnTo>
                  <a:lnTo>
                    <a:pt x="662" y="594"/>
                  </a:lnTo>
                  <a:lnTo>
                    <a:pt x="683" y="597"/>
                  </a:lnTo>
                  <a:lnTo>
                    <a:pt x="704" y="598"/>
                  </a:lnTo>
                  <a:lnTo>
                    <a:pt x="724" y="600"/>
                  </a:lnTo>
                  <a:lnTo>
                    <a:pt x="742" y="602"/>
                  </a:lnTo>
                  <a:lnTo>
                    <a:pt x="759" y="605"/>
                  </a:lnTo>
                  <a:lnTo>
                    <a:pt x="776" y="607"/>
                  </a:lnTo>
                  <a:lnTo>
                    <a:pt x="792" y="608"/>
                  </a:lnTo>
                  <a:lnTo>
                    <a:pt x="809" y="610"/>
                  </a:lnTo>
                  <a:lnTo>
                    <a:pt x="826" y="610"/>
                  </a:lnTo>
                  <a:lnTo>
                    <a:pt x="843" y="609"/>
                  </a:lnTo>
                  <a:lnTo>
                    <a:pt x="860" y="607"/>
                  </a:lnTo>
                  <a:lnTo>
                    <a:pt x="865" y="605"/>
                  </a:lnTo>
                  <a:lnTo>
                    <a:pt x="868" y="601"/>
                  </a:lnTo>
                  <a:lnTo>
                    <a:pt x="868" y="597"/>
                  </a:lnTo>
                  <a:lnTo>
                    <a:pt x="863" y="595"/>
                  </a:lnTo>
                  <a:lnTo>
                    <a:pt x="845" y="595"/>
                  </a:lnTo>
                  <a:lnTo>
                    <a:pt x="827" y="593"/>
                  </a:lnTo>
                  <a:lnTo>
                    <a:pt x="809" y="592"/>
                  </a:lnTo>
                  <a:lnTo>
                    <a:pt x="789" y="590"/>
                  </a:lnTo>
                  <a:lnTo>
                    <a:pt x="769" y="586"/>
                  </a:lnTo>
                  <a:lnTo>
                    <a:pt x="750" y="583"/>
                  </a:lnTo>
                  <a:lnTo>
                    <a:pt x="731" y="579"/>
                  </a:lnTo>
                  <a:lnTo>
                    <a:pt x="712" y="575"/>
                  </a:lnTo>
                  <a:lnTo>
                    <a:pt x="692" y="570"/>
                  </a:lnTo>
                  <a:lnTo>
                    <a:pt x="673" y="566"/>
                  </a:lnTo>
                  <a:lnTo>
                    <a:pt x="653" y="560"/>
                  </a:lnTo>
                  <a:lnTo>
                    <a:pt x="635" y="554"/>
                  </a:lnTo>
                  <a:lnTo>
                    <a:pt x="616" y="548"/>
                  </a:lnTo>
                  <a:lnTo>
                    <a:pt x="599" y="542"/>
                  </a:lnTo>
                  <a:lnTo>
                    <a:pt x="582" y="536"/>
                  </a:lnTo>
                  <a:lnTo>
                    <a:pt x="564" y="530"/>
                  </a:lnTo>
                  <a:lnTo>
                    <a:pt x="546" y="523"/>
                  </a:lnTo>
                  <a:lnTo>
                    <a:pt x="526" y="515"/>
                  </a:lnTo>
                  <a:lnTo>
                    <a:pt x="508" y="506"/>
                  </a:lnTo>
                  <a:lnTo>
                    <a:pt x="489" y="496"/>
                  </a:lnTo>
                  <a:lnTo>
                    <a:pt x="472" y="487"/>
                  </a:lnTo>
                  <a:lnTo>
                    <a:pt x="454" y="477"/>
                  </a:lnTo>
                  <a:lnTo>
                    <a:pt x="437" y="466"/>
                  </a:lnTo>
                  <a:lnTo>
                    <a:pt x="419" y="456"/>
                  </a:lnTo>
                  <a:lnTo>
                    <a:pt x="402" y="445"/>
                  </a:lnTo>
                  <a:lnTo>
                    <a:pt x="385" y="433"/>
                  </a:lnTo>
                  <a:lnTo>
                    <a:pt x="367" y="420"/>
                  </a:lnTo>
                  <a:lnTo>
                    <a:pt x="351" y="409"/>
                  </a:lnTo>
                  <a:lnTo>
                    <a:pt x="334" y="396"/>
                  </a:lnTo>
                  <a:lnTo>
                    <a:pt x="318" y="383"/>
                  </a:lnTo>
                  <a:lnTo>
                    <a:pt x="303" y="371"/>
                  </a:lnTo>
                  <a:lnTo>
                    <a:pt x="287" y="358"/>
                  </a:lnTo>
                  <a:lnTo>
                    <a:pt x="264" y="339"/>
                  </a:lnTo>
                  <a:lnTo>
                    <a:pt x="242" y="317"/>
                  </a:lnTo>
                  <a:lnTo>
                    <a:pt x="221" y="295"/>
                  </a:lnTo>
                  <a:lnTo>
                    <a:pt x="202" y="272"/>
                  </a:lnTo>
                  <a:lnTo>
                    <a:pt x="182" y="248"/>
                  </a:lnTo>
                  <a:lnTo>
                    <a:pt x="165" y="223"/>
                  </a:lnTo>
                  <a:lnTo>
                    <a:pt x="147" y="197"/>
                  </a:lnTo>
                  <a:lnTo>
                    <a:pt x="132" y="170"/>
                  </a:lnTo>
                  <a:lnTo>
                    <a:pt x="121" y="148"/>
                  </a:lnTo>
                  <a:lnTo>
                    <a:pt x="111" y="125"/>
                  </a:lnTo>
                  <a:lnTo>
                    <a:pt x="100" y="102"/>
                  </a:lnTo>
                  <a:lnTo>
                    <a:pt x="90" y="79"/>
                  </a:lnTo>
                  <a:lnTo>
                    <a:pt x="77" y="57"/>
                  </a:lnTo>
                  <a:lnTo>
                    <a:pt x="63" y="35"/>
                  </a:lnTo>
                  <a:lnTo>
                    <a:pt x="47" y="17"/>
                  </a:lnTo>
                  <a:lnTo>
                    <a:pt x="29" y="1"/>
                  </a:lnTo>
                  <a:lnTo>
                    <a:pt x="24" y="0"/>
                  </a:lnTo>
                  <a:lnTo>
                    <a:pt x="20" y="0"/>
                  </a:lnTo>
                  <a:lnTo>
                    <a:pt x="14" y="1"/>
                  </a:lnTo>
                  <a:lnTo>
                    <a:pt x="8" y="3"/>
                  </a:lnTo>
                  <a:lnTo>
                    <a:pt x="3" y="7"/>
                  </a:lnTo>
                  <a:lnTo>
                    <a:pt x="1" y="10"/>
                  </a:lnTo>
                  <a:lnTo>
                    <a:pt x="0" y="14"/>
                  </a:lnTo>
                  <a:lnTo>
                    <a:pt x="2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" name="Freeform 93"/>
            <p:cNvSpPr>
              <a:spLocks/>
            </p:cNvSpPr>
            <p:nvPr/>
          </p:nvSpPr>
          <p:spPr bwMode="auto">
            <a:xfrm>
              <a:off x="4998" y="1902"/>
              <a:ext cx="359" cy="404"/>
            </a:xfrm>
            <a:custGeom>
              <a:avLst/>
              <a:gdLst>
                <a:gd name="T0" fmla="*/ 18 w 718"/>
                <a:gd name="T1" fmla="*/ 9 h 809"/>
                <a:gd name="T2" fmla="*/ 52 w 718"/>
                <a:gd name="T3" fmla="*/ 17 h 809"/>
                <a:gd name="T4" fmla="*/ 86 w 718"/>
                <a:gd name="T5" fmla="*/ 28 h 809"/>
                <a:gd name="T6" fmla="*/ 122 w 718"/>
                <a:gd name="T7" fmla="*/ 42 h 809"/>
                <a:gd name="T8" fmla="*/ 157 w 718"/>
                <a:gd name="T9" fmla="*/ 58 h 809"/>
                <a:gd name="T10" fmla="*/ 190 w 718"/>
                <a:gd name="T11" fmla="*/ 77 h 809"/>
                <a:gd name="T12" fmla="*/ 222 w 718"/>
                <a:gd name="T13" fmla="*/ 99 h 809"/>
                <a:gd name="T14" fmla="*/ 252 w 718"/>
                <a:gd name="T15" fmla="*/ 123 h 809"/>
                <a:gd name="T16" fmla="*/ 278 w 718"/>
                <a:gd name="T17" fmla="*/ 149 h 809"/>
                <a:gd name="T18" fmla="*/ 301 w 718"/>
                <a:gd name="T19" fmla="*/ 177 h 809"/>
                <a:gd name="T20" fmla="*/ 320 w 718"/>
                <a:gd name="T21" fmla="*/ 207 h 809"/>
                <a:gd name="T22" fmla="*/ 334 w 718"/>
                <a:gd name="T23" fmla="*/ 239 h 809"/>
                <a:gd name="T24" fmla="*/ 343 w 718"/>
                <a:gd name="T25" fmla="*/ 272 h 809"/>
                <a:gd name="T26" fmla="*/ 346 w 718"/>
                <a:gd name="T27" fmla="*/ 307 h 809"/>
                <a:gd name="T28" fmla="*/ 341 w 718"/>
                <a:gd name="T29" fmla="*/ 343 h 809"/>
                <a:gd name="T30" fmla="*/ 329 w 718"/>
                <a:gd name="T31" fmla="*/ 380 h 809"/>
                <a:gd name="T32" fmla="*/ 320 w 718"/>
                <a:gd name="T33" fmla="*/ 402 h 809"/>
                <a:gd name="T34" fmla="*/ 324 w 718"/>
                <a:gd name="T35" fmla="*/ 403 h 809"/>
                <a:gd name="T36" fmla="*/ 337 w 718"/>
                <a:gd name="T37" fmla="*/ 382 h 809"/>
                <a:gd name="T38" fmla="*/ 352 w 718"/>
                <a:gd name="T39" fmla="*/ 344 h 809"/>
                <a:gd name="T40" fmla="*/ 359 w 718"/>
                <a:gd name="T41" fmla="*/ 307 h 809"/>
                <a:gd name="T42" fmla="*/ 358 w 718"/>
                <a:gd name="T43" fmla="*/ 271 h 809"/>
                <a:gd name="T44" fmla="*/ 351 w 718"/>
                <a:gd name="T45" fmla="*/ 236 h 809"/>
                <a:gd name="T46" fmla="*/ 337 w 718"/>
                <a:gd name="T47" fmla="*/ 203 h 809"/>
                <a:gd name="T48" fmla="*/ 318 w 718"/>
                <a:gd name="T49" fmla="*/ 172 h 809"/>
                <a:gd name="T50" fmla="*/ 294 w 718"/>
                <a:gd name="T51" fmla="*/ 142 h 809"/>
                <a:gd name="T52" fmla="*/ 267 w 718"/>
                <a:gd name="T53" fmla="*/ 115 h 809"/>
                <a:gd name="T54" fmla="*/ 236 w 718"/>
                <a:gd name="T55" fmla="*/ 90 h 809"/>
                <a:gd name="T56" fmla="*/ 203 w 718"/>
                <a:gd name="T57" fmla="*/ 68 h 809"/>
                <a:gd name="T58" fmla="*/ 167 w 718"/>
                <a:gd name="T59" fmla="*/ 48 h 809"/>
                <a:gd name="T60" fmla="*/ 131 w 718"/>
                <a:gd name="T61" fmla="*/ 31 h 809"/>
                <a:gd name="T62" fmla="*/ 94 w 718"/>
                <a:gd name="T63" fmla="*/ 18 h 809"/>
                <a:gd name="T64" fmla="*/ 57 w 718"/>
                <a:gd name="T65" fmla="*/ 8 h 809"/>
                <a:gd name="T66" fmla="*/ 21 w 718"/>
                <a:gd name="T67" fmla="*/ 1 h 809"/>
                <a:gd name="T68" fmla="*/ 2 w 718"/>
                <a:gd name="T69" fmla="*/ 1 h 809"/>
                <a:gd name="T70" fmla="*/ 0 w 718"/>
                <a:gd name="T71" fmla="*/ 5 h 809"/>
                <a:gd name="T72" fmla="*/ 1 w 718"/>
                <a:gd name="T73" fmla="*/ 6 h 80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8" h="809">
                  <a:moveTo>
                    <a:pt x="2" y="12"/>
                  </a:moveTo>
                  <a:lnTo>
                    <a:pt x="35" y="18"/>
                  </a:lnTo>
                  <a:lnTo>
                    <a:pt x="69" y="25"/>
                  </a:lnTo>
                  <a:lnTo>
                    <a:pt x="103" y="34"/>
                  </a:lnTo>
                  <a:lnTo>
                    <a:pt x="138" y="45"/>
                  </a:lnTo>
                  <a:lnTo>
                    <a:pt x="172" y="56"/>
                  </a:lnTo>
                  <a:lnTo>
                    <a:pt x="208" y="69"/>
                  </a:lnTo>
                  <a:lnTo>
                    <a:pt x="243" y="84"/>
                  </a:lnTo>
                  <a:lnTo>
                    <a:pt x="278" y="100"/>
                  </a:lnTo>
                  <a:lnTo>
                    <a:pt x="313" y="117"/>
                  </a:lnTo>
                  <a:lnTo>
                    <a:pt x="346" y="136"/>
                  </a:lnTo>
                  <a:lnTo>
                    <a:pt x="380" y="155"/>
                  </a:lnTo>
                  <a:lnTo>
                    <a:pt x="412" y="176"/>
                  </a:lnTo>
                  <a:lnTo>
                    <a:pt x="443" y="199"/>
                  </a:lnTo>
                  <a:lnTo>
                    <a:pt x="474" y="222"/>
                  </a:lnTo>
                  <a:lnTo>
                    <a:pt x="503" y="246"/>
                  </a:lnTo>
                  <a:lnTo>
                    <a:pt x="531" y="272"/>
                  </a:lnTo>
                  <a:lnTo>
                    <a:pt x="556" y="298"/>
                  </a:lnTo>
                  <a:lnTo>
                    <a:pt x="580" y="326"/>
                  </a:lnTo>
                  <a:lnTo>
                    <a:pt x="602" y="355"/>
                  </a:lnTo>
                  <a:lnTo>
                    <a:pt x="623" y="384"/>
                  </a:lnTo>
                  <a:lnTo>
                    <a:pt x="640" y="414"/>
                  </a:lnTo>
                  <a:lnTo>
                    <a:pt x="655" y="446"/>
                  </a:lnTo>
                  <a:lnTo>
                    <a:pt x="668" y="478"/>
                  </a:lnTo>
                  <a:lnTo>
                    <a:pt x="678" y="511"/>
                  </a:lnTo>
                  <a:lnTo>
                    <a:pt x="685" y="545"/>
                  </a:lnTo>
                  <a:lnTo>
                    <a:pt x="689" y="579"/>
                  </a:lnTo>
                  <a:lnTo>
                    <a:pt x="691" y="615"/>
                  </a:lnTo>
                  <a:lnTo>
                    <a:pt x="688" y="651"/>
                  </a:lnTo>
                  <a:lnTo>
                    <a:pt x="681" y="686"/>
                  </a:lnTo>
                  <a:lnTo>
                    <a:pt x="672" y="723"/>
                  </a:lnTo>
                  <a:lnTo>
                    <a:pt x="658" y="761"/>
                  </a:lnTo>
                  <a:lnTo>
                    <a:pt x="641" y="799"/>
                  </a:lnTo>
                  <a:lnTo>
                    <a:pt x="640" y="805"/>
                  </a:lnTo>
                  <a:lnTo>
                    <a:pt x="643" y="809"/>
                  </a:lnTo>
                  <a:lnTo>
                    <a:pt x="648" y="807"/>
                  </a:lnTo>
                  <a:lnTo>
                    <a:pt x="653" y="804"/>
                  </a:lnTo>
                  <a:lnTo>
                    <a:pt x="674" y="765"/>
                  </a:lnTo>
                  <a:lnTo>
                    <a:pt x="691" y="727"/>
                  </a:lnTo>
                  <a:lnTo>
                    <a:pt x="704" y="689"/>
                  </a:lnTo>
                  <a:lnTo>
                    <a:pt x="713" y="652"/>
                  </a:lnTo>
                  <a:lnTo>
                    <a:pt x="717" y="615"/>
                  </a:lnTo>
                  <a:lnTo>
                    <a:pt x="718" y="578"/>
                  </a:lnTo>
                  <a:lnTo>
                    <a:pt x="716" y="542"/>
                  </a:lnTo>
                  <a:lnTo>
                    <a:pt x="710" y="508"/>
                  </a:lnTo>
                  <a:lnTo>
                    <a:pt x="701" y="473"/>
                  </a:lnTo>
                  <a:lnTo>
                    <a:pt x="688" y="440"/>
                  </a:lnTo>
                  <a:lnTo>
                    <a:pt x="673" y="406"/>
                  </a:lnTo>
                  <a:lnTo>
                    <a:pt x="656" y="375"/>
                  </a:lnTo>
                  <a:lnTo>
                    <a:pt x="635" y="344"/>
                  </a:lnTo>
                  <a:lnTo>
                    <a:pt x="613" y="314"/>
                  </a:lnTo>
                  <a:lnTo>
                    <a:pt x="588" y="285"/>
                  </a:lnTo>
                  <a:lnTo>
                    <a:pt x="562" y="257"/>
                  </a:lnTo>
                  <a:lnTo>
                    <a:pt x="533" y="230"/>
                  </a:lnTo>
                  <a:lnTo>
                    <a:pt x="503" y="205"/>
                  </a:lnTo>
                  <a:lnTo>
                    <a:pt x="472" y="181"/>
                  </a:lnTo>
                  <a:lnTo>
                    <a:pt x="438" y="157"/>
                  </a:lnTo>
                  <a:lnTo>
                    <a:pt x="405" y="136"/>
                  </a:lnTo>
                  <a:lnTo>
                    <a:pt x="369" y="115"/>
                  </a:lnTo>
                  <a:lnTo>
                    <a:pt x="334" y="96"/>
                  </a:lnTo>
                  <a:lnTo>
                    <a:pt x="298" y="79"/>
                  </a:lnTo>
                  <a:lnTo>
                    <a:pt x="261" y="63"/>
                  </a:lnTo>
                  <a:lnTo>
                    <a:pt x="224" y="49"/>
                  </a:lnTo>
                  <a:lnTo>
                    <a:pt x="187" y="37"/>
                  </a:lnTo>
                  <a:lnTo>
                    <a:pt x="150" y="25"/>
                  </a:lnTo>
                  <a:lnTo>
                    <a:pt x="114" y="16"/>
                  </a:lnTo>
                  <a:lnTo>
                    <a:pt x="78" y="9"/>
                  </a:lnTo>
                  <a:lnTo>
                    <a:pt x="42" y="3"/>
                  </a:lnTo>
                  <a:lnTo>
                    <a:pt x="8" y="0"/>
                  </a:lnTo>
                  <a:lnTo>
                    <a:pt x="3" y="2"/>
                  </a:lnTo>
                  <a:lnTo>
                    <a:pt x="0" y="5"/>
                  </a:lnTo>
                  <a:lnTo>
                    <a:pt x="0" y="10"/>
                  </a:lnTo>
                  <a:lnTo>
                    <a:pt x="2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" name="Freeform 94"/>
            <p:cNvSpPr>
              <a:spLocks/>
            </p:cNvSpPr>
            <p:nvPr/>
          </p:nvSpPr>
          <p:spPr bwMode="auto">
            <a:xfrm>
              <a:off x="4828" y="2169"/>
              <a:ext cx="479" cy="202"/>
            </a:xfrm>
            <a:custGeom>
              <a:avLst/>
              <a:gdLst>
                <a:gd name="T0" fmla="*/ 24 w 958"/>
                <a:gd name="T1" fmla="*/ 9 h 405"/>
                <a:gd name="T2" fmla="*/ 66 w 958"/>
                <a:gd name="T3" fmla="*/ 14 h 405"/>
                <a:gd name="T4" fmla="*/ 105 w 958"/>
                <a:gd name="T5" fmla="*/ 25 h 405"/>
                <a:gd name="T6" fmla="*/ 141 w 958"/>
                <a:gd name="T7" fmla="*/ 41 h 405"/>
                <a:gd name="T8" fmla="*/ 175 w 958"/>
                <a:gd name="T9" fmla="*/ 62 h 405"/>
                <a:gd name="T10" fmla="*/ 208 w 958"/>
                <a:gd name="T11" fmla="*/ 86 h 405"/>
                <a:gd name="T12" fmla="*/ 240 w 958"/>
                <a:gd name="T13" fmla="*/ 113 h 405"/>
                <a:gd name="T14" fmla="*/ 271 w 958"/>
                <a:gd name="T15" fmla="*/ 141 h 405"/>
                <a:gd name="T16" fmla="*/ 297 w 958"/>
                <a:gd name="T17" fmla="*/ 165 h 405"/>
                <a:gd name="T18" fmla="*/ 321 w 958"/>
                <a:gd name="T19" fmla="*/ 181 h 405"/>
                <a:gd name="T20" fmla="*/ 346 w 958"/>
                <a:gd name="T21" fmla="*/ 193 h 405"/>
                <a:gd name="T22" fmla="*/ 370 w 958"/>
                <a:gd name="T23" fmla="*/ 200 h 405"/>
                <a:gd name="T24" fmla="*/ 396 w 958"/>
                <a:gd name="T25" fmla="*/ 202 h 405"/>
                <a:gd name="T26" fmla="*/ 420 w 958"/>
                <a:gd name="T27" fmla="*/ 198 h 405"/>
                <a:gd name="T28" fmla="*/ 444 w 958"/>
                <a:gd name="T29" fmla="*/ 188 h 405"/>
                <a:gd name="T30" fmla="*/ 466 w 958"/>
                <a:gd name="T31" fmla="*/ 170 h 405"/>
                <a:gd name="T32" fmla="*/ 479 w 958"/>
                <a:gd name="T33" fmla="*/ 154 h 405"/>
                <a:gd name="T34" fmla="*/ 476 w 958"/>
                <a:gd name="T35" fmla="*/ 147 h 405"/>
                <a:gd name="T36" fmla="*/ 462 w 958"/>
                <a:gd name="T37" fmla="*/ 155 h 405"/>
                <a:gd name="T38" fmla="*/ 447 w 958"/>
                <a:gd name="T39" fmla="*/ 166 h 405"/>
                <a:gd name="T40" fmla="*/ 431 w 958"/>
                <a:gd name="T41" fmla="*/ 173 h 405"/>
                <a:gd name="T42" fmla="*/ 414 w 958"/>
                <a:gd name="T43" fmla="*/ 177 h 405"/>
                <a:gd name="T44" fmla="*/ 393 w 958"/>
                <a:gd name="T45" fmla="*/ 177 h 405"/>
                <a:gd name="T46" fmla="*/ 373 w 958"/>
                <a:gd name="T47" fmla="*/ 173 h 405"/>
                <a:gd name="T48" fmla="*/ 354 w 958"/>
                <a:gd name="T49" fmla="*/ 166 h 405"/>
                <a:gd name="T50" fmla="*/ 337 w 958"/>
                <a:gd name="T51" fmla="*/ 156 h 405"/>
                <a:gd name="T52" fmla="*/ 321 w 958"/>
                <a:gd name="T53" fmla="*/ 146 h 405"/>
                <a:gd name="T54" fmla="*/ 308 w 958"/>
                <a:gd name="T55" fmla="*/ 135 h 405"/>
                <a:gd name="T56" fmla="*/ 295 w 958"/>
                <a:gd name="T57" fmla="*/ 124 h 405"/>
                <a:gd name="T58" fmla="*/ 282 w 958"/>
                <a:gd name="T59" fmla="*/ 113 h 405"/>
                <a:gd name="T60" fmla="*/ 270 w 958"/>
                <a:gd name="T61" fmla="*/ 102 h 405"/>
                <a:gd name="T62" fmla="*/ 257 w 958"/>
                <a:gd name="T63" fmla="*/ 90 h 405"/>
                <a:gd name="T64" fmla="*/ 245 w 958"/>
                <a:gd name="T65" fmla="*/ 79 h 405"/>
                <a:gd name="T66" fmla="*/ 232 w 958"/>
                <a:gd name="T67" fmla="*/ 68 h 405"/>
                <a:gd name="T68" fmla="*/ 213 w 958"/>
                <a:gd name="T69" fmla="*/ 55 h 405"/>
                <a:gd name="T70" fmla="*/ 188 w 958"/>
                <a:gd name="T71" fmla="*/ 39 h 405"/>
                <a:gd name="T72" fmla="*/ 162 w 958"/>
                <a:gd name="T73" fmla="*/ 26 h 405"/>
                <a:gd name="T74" fmla="*/ 135 w 958"/>
                <a:gd name="T75" fmla="*/ 15 h 405"/>
                <a:gd name="T76" fmla="*/ 107 w 958"/>
                <a:gd name="T77" fmla="*/ 7 h 405"/>
                <a:gd name="T78" fmla="*/ 78 w 958"/>
                <a:gd name="T79" fmla="*/ 2 h 405"/>
                <a:gd name="T80" fmla="*/ 49 w 958"/>
                <a:gd name="T81" fmla="*/ 0 h 405"/>
                <a:gd name="T82" fmla="*/ 20 w 958"/>
                <a:gd name="T83" fmla="*/ 0 h 405"/>
                <a:gd name="T84" fmla="*/ 2 w 958"/>
                <a:gd name="T85" fmla="*/ 3 h 405"/>
                <a:gd name="T86" fmla="*/ 0 w 958"/>
                <a:gd name="T87" fmla="*/ 8 h 405"/>
                <a:gd name="T88" fmla="*/ 2 w 958"/>
                <a:gd name="T89" fmla="*/ 9 h 405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958" h="405">
                  <a:moveTo>
                    <a:pt x="3" y="19"/>
                  </a:moveTo>
                  <a:lnTo>
                    <a:pt x="48" y="19"/>
                  </a:lnTo>
                  <a:lnTo>
                    <a:pt x="91" y="21"/>
                  </a:lnTo>
                  <a:lnTo>
                    <a:pt x="132" y="28"/>
                  </a:lnTo>
                  <a:lnTo>
                    <a:pt x="171" y="37"/>
                  </a:lnTo>
                  <a:lnTo>
                    <a:pt x="209" y="50"/>
                  </a:lnTo>
                  <a:lnTo>
                    <a:pt x="246" y="65"/>
                  </a:lnTo>
                  <a:lnTo>
                    <a:pt x="282" y="82"/>
                  </a:lnTo>
                  <a:lnTo>
                    <a:pt x="317" y="103"/>
                  </a:lnTo>
                  <a:lnTo>
                    <a:pt x="350" y="124"/>
                  </a:lnTo>
                  <a:lnTo>
                    <a:pt x="383" y="148"/>
                  </a:lnTo>
                  <a:lnTo>
                    <a:pt x="416" y="172"/>
                  </a:lnTo>
                  <a:lnTo>
                    <a:pt x="447" y="198"/>
                  </a:lnTo>
                  <a:lnTo>
                    <a:pt x="479" y="226"/>
                  </a:lnTo>
                  <a:lnTo>
                    <a:pt x="510" y="254"/>
                  </a:lnTo>
                  <a:lnTo>
                    <a:pt x="541" y="283"/>
                  </a:lnTo>
                  <a:lnTo>
                    <a:pt x="572" y="311"/>
                  </a:lnTo>
                  <a:lnTo>
                    <a:pt x="594" y="331"/>
                  </a:lnTo>
                  <a:lnTo>
                    <a:pt x="618" y="348"/>
                  </a:lnTo>
                  <a:lnTo>
                    <a:pt x="641" y="363"/>
                  </a:lnTo>
                  <a:lnTo>
                    <a:pt x="666" y="376"/>
                  </a:lnTo>
                  <a:lnTo>
                    <a:pt x="691" y="387"/>
                  </a:lnTo>
                  <a:lnTo>
                    <a:pt x="715" y="396"/>
                  </a:lnTo>
                  <a:lnTo>
                    <a:pt x="740" y="401"/>
                  </a:lnTo>
                  <a:lnTo>
                    <a:pt x="766" y="405"/>
                  </a:lnTo>
                  <a:lnTo>
                    <a:pt x="791" y="405"/>
                  </a:lnTo>
                  <a:lnTo>
                    <a:pt x="815" y="402"/>
                  </a:lnTo>
                  <a:lnTo>
                    <a:pt x="839" y="397"/>
                  </a:lnTo>
                  <a:lnTo>
                    <a:pt x="864" y="387"/>
                  </a:lnTo>
                  <a:lnTo>
                    <a:pt x="887" y="376"/>
                  </a:lnTo>
                  <a:lnTo>
                    <a:pt x="910" y="360"/>
                  </a:lnTo>
                  <a:lnTo>
                    <a:pt x="932" y="341"/>
                  </a:lnTo>
                  <a:lnTo>
                    <a:pt x="952" y="318"/>
                  </a:lnTo>
                  <a:lnTo>
                    <a:pt x="958" y="308"/>
                  </a:lnTo>
                  <a:lnTo>
                    <a:pt x="957" y="299"/>
                  </a:lnTo>
                  <a:lnTo>
                    <a:pt x="951" y="294"/>
                  </a:lnTo>
                  <a:lnTo>
                    <a:pt x="940" y="299"/>
                  </a:lnTo>
                  <a:lnTo>
                    <a:pt x="924" y="311"/>
                  </a:lnTo>
                  <a:lnTo>
                    <a:pt x="909" y="322"/>
                  </a:lnTo>
                  <a:lnTo>
                    <a:pt x="894" y="332"/>
                  </a:lnTo>
                  <a:lnTo>
                    <a:pt x="879" y="340"/>
                  </a:lnTo>
                  <a:lnTo>
                    <a:pt x="862" y="347"/>
                  </a:lnTo>
                  <a:lnTo>
                    <a:pt x="845" y="352"/>
                  </a:lnTo>
                  <a:lnTo>
                    <a:pt x="827" y="355"/>
                  </a:lnTo>
                  <a:lnTo>
                    <a:pt x="806" y="356"/>
                  </a:lnTo>
                  <a:lnTo>
                    <a:pt x="785" y="355"/>
                  </a:lnTo>
                  <a:lnTo>
                    <a:pt x="766" y="353"/>
                  </a:lnTo>
                  <a:lnTo>
                    <a:pt x="746" y="347"/>
                  </a:lnTo>
                  <a:lnTo>
                    <a:pt x="727" y="340"/>
                  </a:lnTo>
                  <a:lnTo>
                    <a:pt x="708" y="332"/>
                  </a:lnTo>
                  <a:lnTo>
                    <a:pt x="691" y="323"/>
                  </a:lnTo>
                  <a:lnTo>
                    <a:pt x="674" y="313"/>
                  </a:lnTo>
                  <a:lnTo>
                    <a:pt x="656" y="301"/>
                  </a:lnTo>
                  <a:lnTo>
                    <a:pt x="642" y="292"/>
                  </a:lnTo>
                  <a:lnTo>
                    <a:pt x="629" y="281"/>
                  </a:lnTo>
                  <a:lnTo>
                    <a:pt x="616" y="271"/>
                  </a:lnTo>
                  <a:lnTo>
                    <a:pt x="602" y="261"/>
                  </a:lnTo>
                  <a:lnTo>
                    <a:pt x="589" y="249"/>
                  </a:lnTo>
                  <a:lnTo>
                    <a:pt x="577" y="239"/>
                  </a:lnTo>
                  <a:lnTo>
                    <a:pt x="564" y="227"/>
                  </a:lnTo>
                  <a:lnTo>
                    <a:pt x="551" y="216"/>
                  </a:lnTo>
                  <a:lnTo>
                    <a:pt x="539" y="204"/>
                  </a:lnTo>
                  <a:lnTo>
                    <a:pt x="526" y="193"/>
                  </a:lnTo>
                  <a:lnTo>
                    <a:pt x="513" y="181"/>
                  </a:lnTo>
                  <a:lnTo>
                    <a:pt x="502" y="170"/>
                  </a:lnTo>
                  <a:lnTo>
                    <a:pt x="489" y="159"/>
                  </a:lnTo>
                  <a:lnTo>
                    <a:pt x="477" y="148"/>
                  </a:lnTo>
                  <a:lnTo>
                    <a:pt x="463" y="137"/>
                  </a:lnTo>
                  <a:lnTo>
                    <a:pt x="450" y="127"/>
                  </a:lnTo>
                  <a:lnTo>
                    <a:pt x="426" y="110"/>
                  </a:lnTo>
                  <a:lnTo>
                    <a:pt x="401" y="94"/>
                  </a:lnTo>
                  <a:lnTo>
                    <a:pt x="375" y="79"/>
                  </a:lnTo>
                  <a:lnTo>
                    <a:pt x="350" y="65"/>
                  </a:lnTo>
                  <a:lnTo>
                    <a:pt x="323" y="52"/>
                  </a:lnTo>
                  <a:lnTo>
                    <a:pt x="297" y="41"/>
                  </a:lnTo>
                  <a:lnTo>
                    <a:pt x="269" y="31"/>
                  </a:lnTo>
                  <a:lnTo>
                    <a:pt x="242" y="22"/>
                  </a:lnTo>
                  <a:lnTo>
                    <a:pt x="214" y="15"/>
                  </a:lnTo>
                  <a:lnTo>
                    <a:pt x="185" y="10"/>
                  </a:lnTo>
                  <a:lnTo>
                    <a:pt x="156" y="5"/>
                  </a:lnTo>
                  <a:lnTo>
                    <a:pt x="128" y="3"/>
                  </a:lnTo>
                  <a:lnTo>
                    <a:pt x="98" y="0"/>
                  </a:lnTo>
                  <a:lnTo>
                    <a:pt x="69" y="0"/>
                  </a:lnTo>
                  <a:lnTo>
                    <a:pt x="39" y="1"/>
                  </a:lnTo>
                  <a:lnTo>
                    <a:pt x="9" y="5"/>
                  </a:lnTo>
                  <a:lnTo>
                    <a:pt x="4" y="7"/>
                  </a:lnTo>
                  <a:lnTo>
                    <a:pt x="1" y="12"/>
                  </a:lnTo>
                  <a:lnTo>
                    <a:pt x="0" y="16"/>
                  </a:lnTo>
                  <a:lnTo>
                    <a:pt x="3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" name="Freeform 95"/>
            <p:cNvSpPr>
              <a:spLocks/>
            </p:cNvSpPr>
            <p:nvPr/>
          </p:nvSpPr>
          <p:spPr bwMode="auto">
            <a:xfrm>
              <a:off x="4493" y="1654"/>
              <a:ext cx="75" cy="198"/>
            </a:xfrm>
            <a:custGeom>
              <a:avLst/>
              <a:gdLst>
                <a:gd name="T0" fmla="*/ 6 w 151"/>
                <a:gd name="T1" fmla="*/ 194 h 395"/>
                <a:gd name="T2" fmla="*/ 7 w 151"/>
                <a:gd name="T3" fmla="*/ 181 h 395"/>
                <a:gd name="T4" fmla="*/ 9 w 151"/>
                <a:gd name="T5" fmla="*/ 168 h 395"/>
                <a:gd name="T6" fmla="*/ 10 w 151"/>
                <a:gd name="T7" fmla="*/ 155 h 395"/>
                <a:gd name="T8" fmla="*/ 13 w 151"/>
                <a:gd name="T9" fmla="*/ 141 h 395"/>
                <a:gd name="T10" fmla="*/ 16 w 151"/>
                <a:gd name="T11" fmla="*/ 128 h 395"/>
                <a:gd name="T12" fmla="*/ 20 w 151"/>
                <a:gd name="T13" fmla="*/ 115 h 395"/>
                <a:gd name="T14" fmla="*/ 24 w 151"/>
                <a:gd name="T15" fmla="*/ 102 h 395"/>
                <a:gd name="T16" fmla="*/ 28 w 151"/>
                <a:gd name="T17" fmla="*/ 89 h 395"/>
                <a:gd name="T18" fmla="*/ 32 w 151"/>
                <a:gd name="T19" fmla="*/ 78 h 395"/>
                <a:gd name="T20" fmla="*/ 38 w 151"/>
                <a:gd name="T21" fmla="*/ 67 h 395"/>
                <a:gd name="T22" fmla="*/ 44 w 151"/>
                <a:gd name="T23" fmla="*/ 57 h 395"/>
                <a:gd name="T24" fmla="*/ 50 w 151"/>
                <a:gd name="T25" fmla="*/ 46 h 395"/>
                <a:gd name="T26" fmla="*/ 56 w 151"/>
                <a:gd name="T27" fmla="*/ 37 h 395"/>
                <a:gd name="T28" fmla="*/ 63 w 151"/>
                <a:gd name="T29" fmla="*/ 27 h 395"/>
                <a:gd name="T30" fmla="*/ 69 w 151"/>
                <a:gd name="T31" fmla="*/ 16 h 395"/>
                <a:gd name="T32" fmla="*/ 75 w 151"/>
                <a:gd name="T33" fmla="*/ 6 h 395"/>
                <a:gd name="T34" fmla="*/ 75 w 151"/>
                <a:gd name="T35" fmla="*/ 2 h 395"/>
                <a:gd name="T36" fmla="*/ 73 w 151"/>
                <a:gd name="T37" fmla="*/ 0 h 395"/>
                <a:gd name="T38" fmla="*/ 68 w 151"/>
                <a:gd name="T39" fmla="*/ 0 h 395"/>
                <a:gd name="T40" fmla="*/ 64 w 151"/>
                <a:gd name="T41" fmla="*/ 2 h 395"/>
                <a:gd name="T42" fmla="*/ 46 w 151"/>
                <a:gd name="T43" fmla="*/ 20 h 395"/>
                <a:gd name="T44" fmla="*/ 32 w 151"/>
                <a:gd name="T45" fmla="*/ 41 h 395"/>
                <a:gd name="T46" fmla="*/ 20 w 151"/>
                <a:gd name="T47" fmla="*/ 65 h 395"/>
                <a:gd name="T48" fmla="*/ 11 w 151"/>
                <a:gd name="T49" fmla="*/ 91 h 395"/>
                <a:gd name="T50" fmla="*/ 6 w 151"/>
                <a:gd name="T51" fmla="*/ 119 h 395"/>
                <a:gd name="T52" fmla="*/ 2 w 151"/>
                <a:gd name="T53" fmla="*/ 146 h 395"/>
                <a:gd name="T54" fmla="*/ 0 w 151"/>
                <a:gd name="T55" fmla="*/ 172 h 395"/>
                <a:gd name="T56" fmla="*/ 0 w 151"/>
                <a:gd name="T57" fmla="*/ 197 h 395"/>
                <a:gd name="T58" fmla="*/ 1 w 151"/>
                <a:gd name="T59" fmla="*/ 198 h 395"/>
                <a:gd name="T60" fmla="*/ 3 w 151"/>
                <a:gd name="T61" fmla="*/ 197 h 395"/>
                <a:gd name="T62" fmla="*/ 5 w 151"/>
                <a:gd name="T63" fmla="*/ 196 h 395"/>
                <a:gd name="T64" fmla="*/ 6 w 151"/>
                <a:gd name="T65" fmla="*/ 194 h 395"/>
                <a:gd name="T66" fmla="*/ 6 w 151"/>
                <a:gd name="T67" fmla="*/ 194 h 39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51" h="395">
                  <a:moveTo>
                    <a:pt x="12" y="388"/>
                  </a:moveTo>
                  <a:lnTo>
                    <a:pt x="14" y="362"/>
                  </a:lnTo>
                  <a:lnTo>
                    <a:pt x="18" y="335"/>
                  </a:lnTo>
                  <a:lnTo>
                    <a:pt x="21" y="309"/>
                  </a:lnTo>
                  <a:lnTo>
                    <a:pt x="27" y="282"/>
                  </a:lnTo>
                  <a:lnTo>
                    <a:pt x="33" y="256"/>
                  </a:lnTo>
                  <a:lnTo>
                    <a:pt x="40" y="229"/>
                  </a:lnTo>
                  <a:lnTo>
                    <a:pt x="48" y="204"/>
                  </a:lnTo>
                  <a:lnTo>
                    <a:pt x="56" y="178"/>
                  </a:lnTo>
                  <a:lnTo>
                    <a:pt x="65" y="155"/>
                  </a:lnTo>
                  <a:lnTo>
                    <a:pt x="76" y="134"/>
                  </a:lnTo>
                  <a:lnTo>
                    <a:pt x="88" y="113"/>
                  </a:lnTo>
                  <a:lnTo>
                    <a:pt x="101" y="92"/>
                  </a:lnTo>
                  <a:lnTo>
                    <a:pt x="113" y="73"/>
                  </a:lnTo>
                  <a:lnTo>
                    <a:pt x="126" y="53"/>
                  </a:lnTo>
                  <a:lnTo>
                    <a:pt x="139" y="32"/>
                  </a:lnTo>
                  <a:lnTo>
                    <a:pt x="150" y="12"/>
                  </a:lnTo>
                  <a:lnTo>
                    <a:pt x="151" y="4"/>
                  </a:lnTo>
                  <a:lnTo>
                    <a:pt x="146" y="0"/>
                  </a:lnTo>
                  <a:lnTo>
                    <a:pt x="136" y="0"/>
                  </a:lnTo>
                  <a:lnTo>
                    <a:pt x="129" y="4"/>
                  </a:lnTo>
                  <a:lnTo>
                    <a:pt x="93" y="39"/>
                  </a:lnTo>
                  <a:lnTo>
                    <a:pt x="64" y="82"/>
                  </a:lnTo>
                  <a:lnTo>
                    <a:pt x="41" y="130"/>
                  </a:lnTo>
                  <a:lnTo>
                    <a:pt x="23" y="182"/>
                  </a:lnTo>
                  <a:lnTo>
                    <a:pt x="12" y="238"/>
                  </a:lnTo>
                  <a:lnTo>
                    <a:pt x="5" y="292"/>
                  </a:lnTo>
                  <a:lnTo>
                    <a:pt x="0" y="344"/>
                  </a:lnTo>
                  <a:lnTo>
                    <a:pt x="0" y="393"/>
                  </a:lnTo>
                  <a:lnTo>
                    <a:pt x="3" y="395"/>
                  </a:lnTo>
                  <a:lnTo>
                    <a:pt x="6" y="394"/>
                  </a:lnTo>
                  <a:lnTo>
                    <a:pt x="10" y="392"/>
                  </a:lnTo>
                  <a:lnTo>
                    <a:pt x="12" y="38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" name="Freeform 96"/>
            <p:cNvSpPr>
              <a:spLocks/>
            </p:cNvSpPr>
            <p:nvPr/>
          </p:nvSpPr>
          <p:spPr bwMode="auto">
            <a:xfrm>
              <a:off x="4846" y="1934"/>
              <a:ext cx="87" cy="221"/>
            </a:xfrm>
            <a:custGeom>
              <a:avLst/>
              <a:gdLst>
                <a:gd name="T0" fmla="*/ 4 w 174"/>
                <a:gd name="T1" fmla="*/ 221 h 442"/>
                <a:gd name="T2" fmla="*/ 13 w 174"/>
                <a:gd name="T3" fmla="*/ 213 h 442"/>
                <a:gd name="T4" fmla="*/ 21 w 174"/>
                <a:gd name="T5" fmla="*/ 204 h 442"/>
                <a:gd name="T6" fmla="*/ 29 w 174"/>
                <a:gd name="T7" fmla="*/ 195 h 442"/>
                <a:gd name="T8" fmla="*/ 36 w 174"/>
                <a:gd name="T9" fmla="*/ 185 h 442"/>
                <a:gd name="T10" fmla="*/ 42 w 174"/>
                <a:gd name="T11" fmla="*/ 175 h 442"/>
                <a:gd name="T12" fmla="*/ 47 w 174"/>
                <a:gd name="T13" fmla="*/ 164 h 442"/>
                <a:gd name="T14" fmla="*/ 51 w 174"/>
                <a:gd name="T15" fmla="*/ 152 h 442"/>
                <a:gd name="T16" fmla="*/ 55 w 174"/>
                <a:gd name="T17" fmla="*/ 141 h 442"/>
                <a:gd name="T18" fmla="*/ 61 w 174"/>
                <a:gd name="T19" fmla="*/ 124 h 442"/>
                <a:gd name="T20" fmla="*/ 66 w 174"/>
                <a:gd name="T21" fmla="*/ 107 h 442"/>
                <a:gd name="T22" fmla="*/ 71 w 174"/>
                <a:gd name="T23" fmla="*/ 90 h 442"/>
                <a:gd name="T24" fmla="*/ 77 w 174"/>
                <a:gd name="T25" fmla="*/ 73 h 442"/>
                <a:gd name="T26" fmla="*/ 81 w 174"/>
                <a:gd name="T27" fmla="*/ 56 h 442"/>
                <a:gd name="T28" fmla="*/ 84 w 174"/>
                <a:gd name="T29" fmla="*/ 38 h 442"/>
                <a:gd name="T30" fmla="*/ 86 w 174"/>
                <a:gd name="T31" fmla="*/ 20 h 442"/>
                <a:gd name="T32" fmla="*/ 87 w 174"/>
                <a:gd name="T33" fmla="*/ 3 h 442"/>
                <a:gd name="T34" fmla="*/ 85 w 174"/>
                <a:gd name="T35" fmla="*/ 0 h 442"/>
                <a:gd name="T36" fmla="*/ 82 w 174"/>
                <a:gd name="T37" fmla="*/ 1 h 442"/>
                <a:gd name="T38" fmla="*/ 79 w 174"/>
                <a:gd name="T39" fmla="*/ 4 h 442"/>
                <a:gd name="T40" fmla="*/ 77 w 174"/>
                <a:gd name="T41" fmla="*/ 7 h 442"/>
                <a:gd name="T42" fmla="*/ 75 w 174"/>
                <a:gd name="T43" fmla="*/ 20 h 442"/>
                <a:gd name="T44" fmla="*/ 73 w 174"/>
                <a:gd name="T45" fmla="*/ 33 h 442"/>
                <a:gd name="T46" fmla="*/ 70 w 174"/>
                <a:gd name="T47" fmla="*/ 46 h 442"/>
                <a:gd name="T48" fmla="*/ 68 w 174"/>
                <a:gd name="T49" fmla="*/ 58 h 442"/>
                <a:gd name="T50" fmla="*/ 65 w 174"/>
                <a:gd name="T51" fmla="*/ 72 h 442"/>
                <a:gd name="T52" fmla="*/ 62 w 174"/>
                <a:gd name="T53" fmla="*/ 84 h 442"/>
                <a:gd name="T54" fmla="*/ 58 w 174"/>
                <a:gd name="T55" fmla="*/ 97 h 442"/>
                <a:gd name="T56" fmla="*/ 54 w 174"/>
                <a:gd name="T57" fmla="*/ 110 h 442"/>
                <a:gd name="T58" fmla="*/ 50 w 174"/>
                <a:gd name="T59" fmla="*/ 124 h 442"/>
                <a:gd name="T60" fmla="*/ 46 w 174"/>
                <a:gd name="T61" fmla="*/ 139 h 442"/>
                <a:gd name="T62" fmla="*/ 40 w 174"/>
                <a:gd name="T63" fmla="*/ 153 h 442"/>
                <a:gd name="T64" fmla="*/ 35 w 174"/>
                <a:gd name="T65" fmla="*/ 167 h 442"/>
                <a:gd name="T66" fmla="*/ 29 w 174"/>
                <a:gd name="T67" fmla="*/ 181 h 442"/>
                <a:gd name="T68" fmla="*/ 21 w 174"/>
                <a:gd name="T69" fmla="*/ 194 h 442"/>
                <a:gd name="T70" fmla="*/ 12 w 174"/>
                <a:gd name="T71" fmla="*/ 205 h 442"/>
                <a:gd name="T72" fmla="*/ 1 w 174"/>
                <a:gd name="T73" fmla="*/ 216 h 442"/>
                <a:gd name="T74" fmla="*/ 0 w 174"/>
                <a:gd name="T75" fmla="*/ 219 h 442"/>
                <a:gd name="T76" fmla="*/ 0 w 174"/>
                <a:gd name="T77" fmla="*/ 220 h 442"/>
                <a:gd name="T78" fmla="*/ 1 w 174"/>
                <a:gd name="T79" fmla="*/ 221 h 442"/>
                <a:gd name="T80" fmla="*/ 4 w 174"/>
                <a:gd name="T81" fmla="*/ 221 h 442"/>
                <a:gd name="T82" fmla="*/ 4 w 174"/>
                <a:gd name="T83" fmla="*/ 221 h 44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74" h="442">
                  <a:moveTo>
                    <a:pt x="7" y="441"/>
                  </a:moveTo>
                  <a:lnTo>
                    <a:pt x="26" y="425"/>
                  </a:lnTo>
                  <a:lnTo>
                    <a:pt x="42" y="408"/>
                  </a:lnTo>
                  <a:lnTo>
                    <a:pt x="57" y="389"/>
                  </a:lnTo>
                  <a:lnTo>
                    <a:pt x="71" y="370"/>
                  </a:lnTo>
                  <a:lnTo>
                    <a:pt x="83" y="349"/>
                  </a:lnTo>
                  <a:lnTo>
                    <a:pt x="93" y="327"/>
                  </a:lnTo>
                  <a:lnTo>
                    <a:pt x="102" y="304"/>
                  </a:lnTo>
                  <a:lnTo>
                    <a:pt x="110" y="281"/>
                  </a:lnTo>
                  <a:lnTo>
                    <a:pt x="122" y="248"/>
                  </a:lnTo>
                  <a:lnTo>
                    <a:pt x="132" y="214"/>
                  </a:lnTo>
                  <a:lnTo>
                    <a:pt x="142" y="180"/>
                  </a:lnTo>
                  <a:lnTo>
                    <a:pt x="153" y="145"/>
                  </a:lnTo>
                  <a:lnTo>
                    <a:pt x="161" y="111"/>
                  </a:lnTo>
                  <a:lnTo>
                    <a:pt x="167" y="75"/>
                  </a:lnTo>
                  <a:lnTo>
                    <a:pt x="171" y="40"/>
                  </a:lnTo>
                  <a:lnTo>
                    <a:pt x="174" y="5"/>
                  </a:lnTo>
                  <a:lnTo>
                    <a:pt x="170" y="0"/>
                  </a:lnTo>
                  <a:lnTo>
                    <a:pt x="164" y="1"/>
                  </a:lnTo>
                  <a:lnTo>
                    <a:pt x="157" y="7"/>
                  </a:lnTo>
                  <a:lnTo>
                    <a:pt x="154" y="13"/>
                  </a:lnTo>
                  <a:lnTo>
                    <a:pt x="149" y="39"/>
                  </a:lnTo>
                  <a:lnTo>
                    <a:pt x="145" y="65"/>
                  </a:lnTo>
                  <a:lnTo>
                    <a:pt x="140" y="91"/>
                  </a:lnTo>
                  <a:lnTo>
                    <a:pt x="136" y="116"/>
                  </a:lnTo>
                  <a:lnTo>
                    <a:pt x="130" y="143"/>
                  </a:lnTo>
                  <a:lnTo>
                    <a:pt x="123" y="168"/>
                  </a:lnTo>
                  <a:lnTo>
                    <a:pt x="116" y="194"/>
                  </a:lnTo>
                  <a:lnTo>
                    <a:pt x="108" y="219"/>
                  </a:lnTo>
                  <a:lnTo>
                    <a:pt x="99" y="248"/>
                  </a:lnTo>
                  <a:lnTo>
                    <a:pt x="91" y="277"/>
                  </a:lnTo>
                  <a:lnTo>
                    <a:pt x="80" y="305"/>
                  </a:lnTo>
                  <a:lnTo>
                    <a:pt x="70" y="334"/>
                  </a:lnTo>
                  <a:lnTo>
                    <a:pt x="57" y="361"/>
                  </a:lnTo>
                  <a:lnTo>
                    <a:pt x="42" y="387"/>
                  </a:lnTo>
                  <a:lnTo>
                    <a:pt x="24" y="410"/>
                  </a:lnTo>
                  <a:lnTo>
                    <a:pt x="2" y="432"/>
                  </a:lnTo>
                  <a:lnTo>
                    <a:pt x="0" y="437"/>
                  </a:lnTo>
                  <a:lnTo>
                    <a:pt x="0" y="440"/>
                  </a:lnTo>
                  <a:lnTo>
                    <a:pt x="2" y="442"/>
                  </a:lnTo>
                  <a:lnTo>
                    <a:pt x="7" y="4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" name="Freeform 97"/>
            <p:cNvSpPr>
              <a:spLocks/>
            </p:cNvSpPr>
            <p:nvPr/>
          </p:nvSpPr>
          <p:spPr bwMode="auto">
            <a:xfrm>
              <a:off x="4330" y="1583"/>
              <a:ext cx="23" cy="37"/>
            </a:xfrm>
            <a:custGeom>
              <a:avLst/>
              <a:gdLst>
                <a:gd name="T0" fmla="*/ 13 w 47"/>
                <a:gd name="T1" fmla="*/ 2 h 74"/>
                <a:gd name="T2" fmla="*/ 8 w 47"/>
                <a:gd name="T3" fmla="*/ 0 h 74"/>
                <a:gd name="T4" fmla="*/ 4 w 47"/>
                <a:gd name="T5" fmla="*/ 3 h 74"/>
                <a:gd name="T6" fmla="*/ 1 w 47"/>
                <a:gd name="T7" fmla="*/ 7 h 74"/>
                <a:gd name="T8" fmla="*/ 0 w 47"/>
                <a:gd name="T9" fmla="*/ 12 h 74"/>
                <a:gd name="T10" fmla="*/ 0 w 47"/>
                <a:gd name="T11" fmla="*/ 15 h 74"/>
                <a:gd name="T12" fmla="*/ 0 w 47"/>
                <a:gd name="T13" fmla="*/ 19 h 74"/>
                <a:gd name="T14" fmla="*/ 0 w 47"/>
                <a:gd name="T15" fmla="*/ 22 h 74"/>
                <a:gd name="T16" fmla="*/ 1 w 47"/>
                <a:gd name="T17" fmla="*/ 25 h 74"/>
                <a:gd name="T18" fmla="*/ 4 w 47"/>
                <a:gd name="T19" fmla="*/ 29 h 74"/>
                <a:gd name="T20" fmla="*/ 7 w 47"/>
                <a:gd name="T21" fmla="*/ 33 h 74"/>
                <a:gd name="T22" fmla="*/ 11 w 47"/>
                <a:gd name="T23" fmla="*/ 36 h 74"/>
                <a:gd name="T24" fmla="*/ 15 w 47"/>
                <a:gd name="T25" fmla="*/ 37 h 74"/>
                <a:gd name="T26" fmla="*/ 18 w 47"/>
                <a:gd name="T27" fmla="*/ 37 h 74"/>
                <a:gd name="T28" fmla="*/ 21 w 47"/>
                <a:gd name="T29" fmla="*/ 35 h 74"/>
                <a:gd name="T30" fmla="*/ 23 w 47"/>
                <a:gd name="T31" fmla="*/ 33 h 74"/>
                <a:gd name="T32" fmla="*/ 23 w 47"/>
                <a:gd name="T33" fmla="*/ 30 h 74"/>
                <a:gd name="T34" fmla="*/ 22 w 47"/>
                <a:gd name="T35" fmla="*/ 27 h 74"/>
                <a:gd name="T36" fmla="*/ 20 w 47"/>
                <a:gd name="T37" fmla="*/ 25 h 74"/>
                <a:gd name="T38" fmla="*/ 17 w 47"/>
                <a:gd name="T39" fmla="*/ 24 h 74"/>
                <a:gd name="T40" fmla="*/ 15 w 47"/>
                <a:gd name="T41" fmla="*/ 23 h 74"/>
                <a:gd name="T42" fmla="*/ 13 w 47"/>
                <a:gd name="T43" fmla="*/ 22 h 74"/>
                <a:gd name="T44" fmla="*/ 10 w 47"/>
                <a:gd name="T45" fmla="*/ 19 h 74"/>
                <a:gd name="T46" fmla="*/ 8 w 47"/>
                <a:gd name="T47" fmla="*/ 18 h 74"/>
                <a:gd name="T48" fmla="*/ 7 w 47"/>
                <a:gd name="T49" fmla="*/ 15 h 74"/>
                <a:gd name="T50" fmla="*/ 6 w 47"/>
                <a:gd name="T51" fmla="*/ 11 h 74"/>
                <a:gd name="T52" fmla="*/ 6 w 47"/>
                <a:gd name="T53" fmla="*/ 6 h 74"/>
                <a:gd name="T54" fmla="*/ 7 w 47"/>
                <a:gd name="T55" fmla="*/ 3 h 74"/>
                <a:gd name="T56" fmla="*/ 11 w 47"/>
                <a:gd name="T57" fmla="*/ 3 h 74"/>
                <a:gd name="T58" fmla="*/ 12 w 47"/>
                <a:gd name="T59" fmla="*/ 3 h 74"/>
                <a:gd name="T60" fmla="*/ 12 w 47"/>
                <a:gd name="T61" fmla="*/ 3 h 74"/>
                <a:gd name="T62" fmla="*/ 13 w 47"/>
                <a:gd name="T63" fmla="*/ 2 h 74"/>
                <a:gd name="T64" fmla="*/ 13 w 47"/>
                <a:gd name="T65" fmla="*/ 2 h 74"/>
                <a:gd name="T66" fmla="*/ 13 w 47"/>
                <a:gd name="T67" fmla="*/ 2 h 7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7" h="74">
                  <a:moveTo>
                    <a:pt x="26" y="3"/>
                  </a:moveTo>
                  <a:lnTo>
                    <a:pt x="16" y="0"/>
                  </a:lnTo>
                  <a:lnTo>
                    <a:pt x="8" y="5"/>
                  </a:lnTo>
                  <a:lnTo>
                    <a:pt x="2" y="14"/>
                  </a:lnTo>
                  <a:lnTo>
                    <a:pt x="0" y="24"/>
                  </a:lnTo>
                  <a:lnTo>
                    <a:pt x="0" y="30"/>
                  </a:lnTo>
                  <a:lnTo>
                    <a:pt x="0" y="37"/>
                  </a:lnTo>
                  <a:lnTo>
                    <a:pt x="1" y="44"/>
                  </a:lnTo>
                  <a:lnTo>
                    <a:pt x="3" y="50"/>
                  </a:lnTo>
                  <a:lnTo>
                    <a:pt x="8" y="58"/>
                  </a:lnTo>
                  <a:lnTo>
                    <a:pt x="14" y="65"/>
                  </a:lnTo>
                  <a:lnTo>
                    <a:pt x="23" y="72"/>
                  </a:lnTo>
                  <a:lnTo>
                    <a:pt x="31" y="74"/>
                  </a:lnTo>
                  <a:lnTo>
                    <a:pt x="36" y="73"/>
                  </a:lnTo>
                  <a:lnTo>
                    <a:pt x="42" y="69"/>
                  </a:lnTo>
                  <a:lnTo>
                    <a:pt x="47" y="65"/>
                  </a:lnTo>
                  <a:lnTo>
                    <a:pt x="47" y="59"/>
                  </a:lnTo>
                  <a:lnTo>
                    <a:pt x="44" y="54"/>
                  </a:lnTo>
                  <a:lnTo>
                    <a:pt x="41" y="50"/>
                  </a:lnTo>
                  <a:lnTo>
                    <a:pt x="35" y="48"/>
                  </a:lnTo>
                  <a:lnTo>
                    <a:pt x="31" y="45"/>
                  </a:lnTo>
                  <a:lnTo>
                    <a:pt x="26" y="43"/>
                  </a:lnTo>
                  <a:lnTo>
                    <a:pt x="21" y="38"/>
                  </a:lnTo>
                  <a:lnTo>
                    <a:pt x="17" y="35"/>
                  </a:lnTo>
                  <a:lnTo>
                    <a:pt x="14" y="29"/>
                  </a:lnTo>
                  <a:lnTo>
                    <a:pt x="12" y="21"/>
                  </a:lnTo>
                  <a:lnTo>
                    <a:pt x="12" y="12"/>
                  </a:lnTo>
                  <a:lnTo>
                    <a:pt x="14" y="6"/>
                  </a:lnTo>
                  <a:lnTo>
                    <a:pt x="23" y="6"/>
                  </a:lnTo>
                  <a:lnTo>
                    <a:pt x="24" y="6"/>
                  </a:lnTo>
                  <a:lnTo>
                    <a:pt x="25" y="5"/>
                  </a:lnTo>
                  <a:lnTo>
                    <a:pt x="26" y="4"/>
                  </a:lnTo>
                  <a:lnTo>
                    <a:pt x="2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7" name="Freeform 98"/>
            <p:cNvSpPr>
              <a:spLocks/>
            </p:cNvSpPr>
            <p:nvPr/>
          </p:nvSpPr>
          <p:spPr bwMode="auto">
            <a:xfrm>
              <a:off x="4394" y="1569"/>
              <a:ext cx="24" cy="37"/>
            </a:xfrm>
            <a:custGeom>
              <a:avLst/>
              <a:gdLst>
                <a:gd name="T0" fmla="*/ 13 w 48"/>
                <a:gd name="T1" fmla="*/ 1 h 73"/>
                <a:gd name="T2" fmla="*/ 8 w 48"/>
                <a:gd name="T3" fmla="*/ 0 h 73"/>
                <a:gd name="T4" fmla="*/ 4 w 48"/>
                <a:gd name="T5" fmla="*/ 2 h 73"/>
                <a:gd name="T6" fmla="*/ 2 w 48"/>
                <a:gd name="T7" fmla="*/ 7 h 73"/>
                <a:gd name="T8" fmla="*/ 1 w 48"/>
                <a:gd name="T9" fmla="*/ 12 h 73"/>
                <a:gd name="T10" fmla="*/ 0 w 48"/>
                <a:gd name="T11" fmla="*/ 16 h 73"/>
                <a:gd name="T12" fmla="*/ 1 w 48"/>
                <a:gd name="T13" fmla="*/ 19 h 73"/>
                <a:gd name="T14" fmla="*/ 1 w 48"/>
                <a:gd name="T15" fmla="*/ 22 h 73"/>
                <a:gd name="T16" fmla="*/ 2 w 48"/>
                <a:gd name="T17" fmla="*/ 25 h 73"/>
                <a:gd name="T18" fmla="*/ 4 w 48"/>
                <a:gd name="T19" fmla="*/ 29 h 73"/>
                <a:gd name="T20" fmla="*/ 7 w 48"/>
                <a:gd name="T21" fmla="*/ 32 h 73"/>
                <a:gd name="T22" fmla="*/ 12 w 48"/>
                <a:gd name="T23" fmla="*/ 36 h 73"/>
                <a:gd name="T24" fmla="*/ 16 w 48"/>
                <a:gd name="T25" fmla="*/ 37 h 73"/>
                <a:gd name="T26" fmla="*/ 19 w 48"/>
                <a:gd name="T27" fmla="*/ 36 h 73"/>
                <a:gd name="T28" fmla="*/ 22 w 48"/>
                <a:gd name="T29" fmla="*/ 35 h 73"/>
                <a:gd name="T30" fmla="*/ 24 w 48"/>
                <a:gd name="T31" fmla="*/ 32 h 73"/>
                <a:gd name="T32" fmla="*/ 24 w 48"/>
                <a:gd name="T33" fmla="*/ 29 h 73"/>
                <a:gd name="T34" fmla="*/ 23 w 48"/>
                <a:gd name="T35" fmla="*/ 27 h 73"/>
                <a:gd name="T36" fmla="*/ 21 w 48"/>
                <a:gd name="T37" fmla="*/ 25 h 73"/>
                <a:gd name="T38" fmla="*/ 18 w 48"/>
                <a:gd name="T39" fmla="*/ 24 h 73"/>
                <a:gd name="T40" fmla="*/ 16 w 48"/>
                <a:gd name="T41" fmla="*/ 23 h 73"/>
                <a:gd name="T42" fmla="*/ 13 w 48"/>
                <a:gd name="T43" fmla="*/ 21 h 73"/>
                <a:gd name="T44" fmla="*/ 11 w 48"/>
                <a:gd name="T45" fmla="*/ 20 h 73"/>
                <a:gd name="T46" fmla="*/ 9 w 48"/>
                <a:gd name="T47" fmla="*/ 17 h 73"/>
                <a:gd name="T48" fmla="*/ 8 w 48"/>
                <a:gd name="T49" fmla="*/ 14 h 73"/>
                <a:gd name="T50" fmla="*/ 7 w 48"/>
                <a:gd name="T51" fmla="*/ 10 h 73"/>
                <a:gd name="T52" fmla="*/ 6 w 48"/>
                <a:gd name="T53" fmla="*/ 6 h 73"/>
                <a:gd name="T54" fmla="*/ 7 w 48"/>
                <a:gd name="T55" fmla="*/ 4 h 73"/>
                <a:gd name="T56" fmla="*/ 12 w 48"/>
                <a:gd name="T57" fmla="*/ 4 h 73"/>
                <a:gd name="T58" fmla="*/ 13 w 48"/>
                <a:gd name="T59" fmla="*/ 4 h 73"/>
                <a:gd name="T60" fmla="*/ 13 w 48"/>
                <a:gd name="T61" fmla="*/ 3 h 73"/>
                <a:gd name="T62" fmla="*/ 14 w 48"/>
                <a:gd name="T63" fmla="*/ 2 h 73"/>
                <a:gd name="T64" fmla="*/ 13 w 48"/>
                <a:gd name="T65" fmla="*/ 1 h 73"/>
                <a:gd name="T66" fmla="*/ 13 w 48"/>
                <a:gd name="T67" fmla="*/ 1 h 7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8" h="73">
                  <a:moveTo>
                    <a:pt x="26" y="2"/>
                  </a:moveTo>
                  <a:lnTo>
                    <a:pt x="16" y="0"/>
                  </a:lnTo>
                  <a:lnTo>
                    <a:pt x="8" y="4"/>
                  </a:lnTo>
                  <a:lnTo>
                    <a:pt x="3" y="13"/>
                  </a:lnTo>
                  <a:lnTo>
                    <a:pt x="1" y="24"/>
                  </a:lnTo>
                  <a:lnTo>
                    <a:pt x="0" y="31"/>
                  </a:lnTo>
                  <a:lnTo>
                    <a:pt x="1" y="37"/>
                  </a:lnTo>
                  <a:lnTo>
                    <a:pt x="1" y="43"/>
                  </a:lnTo>
                  <a:lnTo>
                    <a:pt x="3" y="49"/>
                  </a:lnTo>
                  <a:lnTo>
                    <a:pt x="8" y="57"/>
                  </a:lnTo>
                  <a:lnTo>
                    <a:pt x="14" y="64"/>
                  </a:lnTo>
                  <a:lnTo>
                    <a:pt x="23" y="71"/>
                  </a:lnTo>
                  <a:lnTo>
                    <a:pt x="32" y="73"/>
                  </a:lnTo>
                  <a:lnTo>
                    <a:pt x="38" y="72"/>
                  </a:lnTo>
                  <a:lnTo>
                    <a:pt x="43" y="69"/>
                  </a:lnTo>
                  <a:lnTo>
                    <a:pt x="48" y="64"/>
                  </a:lnTo>
                  <a:lnTo>
                    <a:pt x="48" y="58"/>
                  </a:lnTo>
                  <a:lnTo>
                    <a:pt x="46" y="54"/>
                  </a:lnTo>
                  <a:lnTo>
                    <a:pt x="41" y="50"/>
                  </a:lnTo>
                  <a:lnTo>
                    <a:pt x="36" y="48"/>
                  </a:lnTo>
                  <a:lnTo>
                    <a:pt x="31" y="46"/>
                  </a:lnTo>
                  <a:lnTo>
                    <a:pt x="26" y="42"/>
                  </a:lnTo>
                  <a:lnTo>
                    <a:pt x="21" y="39"/>
                  </a:lnTo>
                  <a:lnTo>
                    <a:pt x="18" y="34"/>
                  </a:lnTo>
                  <a:lnTo>
                    <a:pt x="16" y="28"/>
                  </a:lnTo>
                  <a:lnTo>
                    <a:pt x="13" y="20"/>
                  </a:lnTo>
                  <a:lnTo>
                    <a:pt x="12" y="12"/>
                  </a:lnTo>
                  <a:lnTo>
                    <a:pt x="14" y="7"/>
                  </a:lnTo>
                  <a:lnTo>
                    <a:pt x="23" y="7"/>
                  </a:lnTo>
                  <a:lnTo>
                    <a:pt x="25" y="7"/>
                  </a:lnTo>
                  <a:lnTo>
                    <a:pt x="26" y="5"/>
                  </a:lnTo>
                  <a:lnTo>
                    <a:pt x="27" y="3"/>
                  </a:lnTo>
                  <a:lnTo>
                    <a:pt x="26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" name="Freeform 99"/>
            <p:cNvSpPr>
              <a:spLocks/>
            </p:cNvSpPr>
            <p:nvPr/>
          </p:nvSpPr>
          <p:spPr bwMode="auto">
            <a:xfrm>
              <a:off x="4343" y="1504"/>
              <a:ext cx="24" cy="37"/>
            </a:xfrm>
            <a:custGeom>
              <a:avLst/>
              <a:gdLst>
                <a:gd name="T0" fmla="*/ 13 w 48"/>
                <a:gd name="T1" fmla="*/ 2 h 74"/>
                <a:gd name="T2" fmla="*/ 8 w 48"/>
                <a:gd name="T3" fmla="*/ 0 h 74"/>
                <a:gd name="T4" fmla="*/ 4 w 48"/>
                <a:gd name="T5" fmla="*/ 3 h 74"/>
                <a:gd name="T6" fmla="*/ 2 w 48"/>
                <a:gd name="T7" fmla="*/ 7 h 74"/>
                <a:gd name="T8" fmla="*/ 1 w 48"/>
                <a:gd name="T9" fmla="*/ 13 h 74"/>
                <a:gd name="T10" fmla="*/ 0 w 48"/>
                <a:gd name="T11" fmla="*/ 16 h 74"/>
                <a:gd name="T12" fmla="*/ 1 w 48"/>
                <a:gd name="T13" fmla="*/ 19 h 74"/>
                <a:gd name="T14" fmla="*/ 1 w 48"/>
                <a:gd name="T15" fmla="*/ 22 h 74"/>
                <a:gd name="T16" fmla="*/ 2 w 48"/>
                <a:gd name="T17" fmla="*/ 25 h 74"/>
                <a:gd name="T18" fmla="*/ 4 w 48"/>
                <a:gd name="T19" fmla="*/ 29 h 74"/>
                <a:gd name="T20" fmla="*/ 8 w 48"/>
                <a:gd name="T21" fmla="*/ 33 h 74"/>
                <a:gd name="T22" fmla="*/ 12 w 48"/>
                <a:gd name="T23" fmla="*/ 36 h 74"/>
                <a:gd name="T24" fmla="*/ 16 w 48"/>
                <a:gd name="T25" fmla="*/ 37 h 74"/>
                <a:gd name="T26" fmla="*/ 19 w 48"/>
                <a:gd name="T27" fmla="*/ 37 h 74"/>
                <a:gd name="T28" fmla="*/ 22 w 48"/>
                <a:gd name="T29" fmla="*/ 35 h 74"/>
                <a:gd name="T30" fmla="*/ 24 w 48"/>
                <a:gd name="T31" fmla="*/ 33 h 74"/>
                <a:gd name="T32" fmla="*/ 24 w 48"/>
                <a:gd name="T33" fmla="*/ 30 h 74"/>
                <a:gd name="T34" fmla="*/ 23 w 48"/>
                <a:gd name="T35" fmla="*/ 28 h 74"/>
                <a:gd name="T36" fmla="*/ 21 w 48"/>
                <a:gd name="T37" fmla="*/ 26 h 74"/>
                <a:gd name="T38" fmla="*/ 19 w 48"/>
                <a:gd name="T39" fmla="*/ 25 h 74"/>
                <a:gd name="T40" fmla="*/ 16 w 48"/>
                <a:gd name="T41" fmla="*/ 24 h 74"/>
                <a:gd name="T42" fmla="*/ 13 w 48"/>
                <a:gd name="T43" fmla="*/ 22 h 74"/>
                <a:gd name="T44" fmla="*/ 11 w 48"/>
                <a:gd name="T45" fmla="*/ 20 h 74"/>
                <a:gd name="T46" fmla="*/ 9 w 48"/>
                <a:gd name="T47" fmla="*/ 18 h 74"/>
                <a:gd name="T48" fmla="*/ 8 w 48"/>
                <a:gd name="T49" fmla="*/ 15 h 74"/>
                <a:gd name="T50" fmla="*/ 7 w 48"/>
                <a:gd name="T51" fmla="*/ 11 h 74"/>
                <a:gd name="T52" fmla="*/ 7 w 48"/>
                <a:gd name="T53" fmla="*/ 7 h 74"/>
                <a:gd name="T54" fmla="*/ 8 w 48"/>
                <a:gd name="T55" fmla="*/ 4 h 74"/>
                <a:gd name="T56" fmla="*/ 12 w 48"/>
                <a:gd name="T57" fmla="*/ 4 h 74"/>
                <a:gd name="T58" fmla="*/ 13 w 48"/>
                <a:gd name="T59" fmla="*/ 4 h 74"/>
                <a:gd name="T60" fmla="*/ 13 w 48"/>
                <a:gd name="T61" fmla="*/ 3 h 74"/>
                <a:gd name="T62" fmla="*/ 14 w 48"/>
                <a:gd name="T63" fmla="*/ 2 h 74"/>
                <a:gd name="T64" fmla="*/ 13 w 48"/>
                <a:gd name="T65" fmla="*/ 2 h 74"/>
                <a:gd name="T66" fmla="*/ 13 w 48"/>
                <a:gd name="T67" fmla="*/ 2 h 7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8" h="74">
                  <a:moveTo>
                    <a:pt x="26" y="3"/>
                  </a:moveTo>
                  <a:lnTo>
                    <a:pt x="16" y="0"/>
                  </a:lnTo>
                  <a:lnTo>
                    <a:pt x="8" y="5"/>
                  </a:lnTo>
                  <a:lnTo>
                    <a:pt x="3" y="14"/>
                  </a:lnTo>
                  <a:lnTo>
                    <a:pt x="1" y="25"/>
                  </a:lnTo>
                  <a:lnTo>
                    <a:pt x="0" y="32"/>
                  </a:lnTo>
                  <a:lnTo>
                    <a:pt x="1" y="37"/>
                  </a:lnTo>
                  <a:lnTo>
                    <a:pt x="1" y="44"/>
                  </a:lnTo>
                  <a:lnTo>
                    <a:pt x="3" y="50"/>
                  </a:lnTo>
                  <a:lnTo>
                    <a:pt x="8" y="58"/>
                  </a:lnTo>
                  <a:lnTo>
                    <a:pt x="15" y="65"/>
                  </a:lnTo>
                  <a:lnTo>
                    <a:pt x="23" y="72"/>
                  </a:lnTo>
                  <a:lnTo>
                    <a:pt x="32" y="74"/>
                  </a:lnTo>
                  <a:lnTo>
                    <a:pt x="38" y="73"/>
                  </a:lnTo>
                  <a:lnTo>
                    <a:pt x="44" y="70"/>
                  </a:lnTo>
                  <a:lnTo>
                    <a:pt x="47" y="65"/>
                  </a:lnTo>
                  <a:lnTo>
                    <a:pt x="48" y="59"/>
                  </a:lnTo>
                  <a:lnTo>
                    <a:pt x="46" y="55"/>
                  </a:lnTo>
                  <a:lnTo>
                    <a:pt x="41" y="51"/>
                  </a:lnTo>
                  <a:lnTo>
                    <a:pt x="37" y="49"/>
                  </a:lnTo>
                  <a:lnTo>
                    <a:pt x="31" y="47"/>
                  </a:lnTo>
                  <a:lnTo>
                    <a:pt x="26" y="43"/>
                  </a:lnTo>
                  <a:lnTo>
                    <a:pt x="22" y="40"/>
                  </a:lnTo>
                  <a:lnTo>
                    <a:pt x="17" y="35"/>
                  </a:lnTo>
                  <a:lnTo>
                    <a:pt x="15" y="29"/>
                  </a:lnTo>
                  <a:lnTo>
                    <a:pt x="13" y="21"/>
                  </a:lnTo>
                  <a:lnTo>
                    <a:pt x="13" y="13"/>
                  </a:lnTo>
                  <a:lnTo>
                    <a:pt x="15" y="7"/>
                  </a:lnTo>
                  <a:lnTo>
                    <a:pt x="23" y="7"/>
                  </a:lnTo>
                  <a:lnTo>
                    <a:pt x="25" y="7"/>
                  </a:lnTo>
                  <a:lnTo>
                    <a:pt x="26" y="6"/>
                  </a:lnTo>
                  <a:lnTo>
                    <a:pt x="28" y="4"/>
                  </a:lnTo>
                  <a:lnTo>
                    <a:pt x="2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" name="Freeform 100"/>
            <p:cNvSpPr>
              <a:spLocks/>
            </p:cNvSpPr>
            <p:nvPr/>
          </p:nvSpPr>
          <p:spPr bwMode="auto">
            <a:xfrm>
              <a:off x="4279" y="1534"/>
              <a:ext cx="24" cy="37"/>
            </a:xfrm>
            <a:custGeom>
              <a:avLst/>
              <a:gdLst>
                <a:gd name="T0" fmla="*/ 13 w 48"/>
                <a:gd name="T1" fmla="*/ 2 h 74"/>
                <a:gd name="T2" fmla="*/ 8 w 48"/>
                <a:gd name="T3" fmla="*/ 0 h 74"/>
                <a:gd name="T4" fmla="*/ 4 w 48"/>
                <a:gd name="T5" fmla="*/ 3 h 74"/>
                <a:gd name="T6" fmla="*/ 2 w 48"/>
                <a:gd name="T7" fmla="*/ 7 h 74"/>
                <a:gd name="T8" fmla="*/ 1 w 48"/>
                <a:gd name="T9" fmla="*/ 12 h 74"/>
                <a:gd name="T10" fmla="*/ 0 w 48"/>
                <a:gd name="T11" fmla="*/ 15 h 74"/>
                <a:gd name="T12" fmla="*/ 1 w 48"/>
                <a:gd name="T13" fmla="*/ 19 h 74"/>
                <a:gd name="T14" fmla="*/ 1 w 48"/>
                <a:gd name="T15" fmla="*/ 22 h 74"/>
                <a:gd name="T16" fmla="*/ 2 w 48"/>
                <a:gd name="T17" fmla="*/ 25 h 74"/>
                <a:gd name="T18" fmla="*/ 5 w 48"/>
                <a:gd name="T19" fmla="*/ 29 h 74"/>
                <a:gd name="T20" fmla="*/ 8 w 48"/>
                <a:gd name="T21" fmla="*/ 33 h 74"/>
                <a:gd name="T22" fmla="*/ 12 w 48"/>
                <a:gd name="T23" fmla="*/ 36 h 74"/>
                <a:gd name="T24" fmla="*/ 16 w 48"/>
                <a:gd name="T25" fmla="*/ 37 h 74"/>
                <a:gd name="T26" fmla="*/ 19 w 48"/>
                <a:gd name="T27" fmla="*/ 37 h 74"/>
                <a:gd name="T28" fmla="*/ 22 w 48"/>
                <a:gd name="T29" fmla="*/ 35 h 74"/>
                <a:gd name="T30" fmla="*/ 24 w 48"/>
                <a:gd name="T31" fmla="*/ 33 h 74"/>
                <a:gd name="T32" fmla="*/ 24 w 48"/>
                <a:gd name="T33" fmla="*/ 29 h 74"/>
                <a:gd name="T34" fmla="*/ 23 w 48"/>
                <a:gd name="T35" fmla="*/ 27 h 74"/>
                <a:gd name="T36" fmla="*/ 21 w 48"/>
                <a:gd name="T37" fmla="*/ 25 h 74"/>
                <a:gd name="T38" fmla="*/ 19 w 48"/>
                <a:gd name="T39" fmla="*/ 24 h 74"/>
                <a:gd name="T40" fmla="*/ 16 w 48"/>
                <a:gd name="T41" fmla="*/ 23 h 74"/>
                <a:gd name="T42" fmla="*/ 13 w 48"/>
                <a:gd name="T43" fmla="*/ 22 h 74"/>
                <a:gd name="T44" fmla="*/ 11 w 48"/>
                <a:gd name="T45" fmla="*/ 20 h 74"/>
                <a:gd name="T46" fmla="*/ 9 w 48"/>
                <a:gd name="T47" fmla="*/ 18 h 74"/>
                <a:gd name="T48" fmla="*/ 8 w 48"/>
                <a:gd name="T49" fmla="*/ 15 h 74"/>
                <a:gd name="T50" fmla="*/ 7 w 48"/>
                <a:gd name="T51" fmla="*/ 11 h 74"/>
                <a:gd name="T52" fmla="*/ 7 w 48"/>
                <a:gd name="T53" fmla="*/ 6 h 74"/>
                <a:gd name="T54" fmla="*/ 8 w 48"/>
                <a:gd name="T55" fmla="*/ 3 h 74"/>
                <a:gd name="T56" fmla="*/ 12 w 48"/>
                <a:gd name="T57" fmla="*/ 3 h 74"/>
                <a:gd name="T58" fmla="*/ 13 w 48"/>
                <a:gd name="T59" fmla="*/ 3 h 74"/>
                <a:gd name="T60" fmla="*/ 13 w 48"/>
                <a:gd name="T61" fmla="*/ 3 h 74"/>
                <a:gd name="T62" fmla="*/ 14 w 48"/>
                <a:gd name="T63" fmla="*/ 2 h 74"/>
                <a:gd name="T64" fmla="*/ 13 w 48"/>
                <a:gd name="T65" fmla="*/ 2 h 74"/>
                <a:gd name="T66" fmla="*/ 13 w 48"/>
                <a:gd name="T67" fmla="*/ 2 h 7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8" h="74">
                  <a:moveTo>
                    <a:pt x="26" y="3"/>
                  </a:moveTo>
                  <a:lnTo>
                    <a:pt x="16" y="0"/>
                  </a:lnTo>
                  <a:lnTo>
                    <a:pt x="8" y="5"/>
                  </a:lnTo>
                  <a:lnTo>
                    <a:pt x="3" y="13"/>
                  </a:lnTo>
                  <a:lnTo>
                    <a:pt x="1" y="24"/>
                  </a:lnTo>
                  <a:lnTo>
                    <a:pt x="0" y="30"/>
                  </a:lnTo>
                  <a:lnTo>
                    <a:pt x="1" y="37"/>
                  </a:lnTo>
                  <a:lnTo>
                    <a:pt x="1" y="44"/>
                  </a:lnTo>
                  <a:lnTo>
                    <a:pt x="3" y="50"/>
                  </a:lnTo>
                  <a:lnTo>
                    <a:pt x="9" y="58"/>
                  </a:lnTo>
                  <a:lnTo>
                    <a:pt x="16" y="65"/>
                  </a:lnTo>
                  <a:lnTo>
                    <a:pt x="24" y="72"/>
                  </a:lnTo>
                  <a:lnTo>
                    <a:pt x="32" y="74"/>
                  </a:lnTo>
                  <a:lnTo>
                    <a:pt x="38" y="73"/>
                  </a:lnTo>
                  <a:lnTo>
                    <a:pt x="44" y="70"/>
                  </a:lnTo>
                  <a:lnTo>
                    <a:pt x="48" y="65"/>
                  </a:lnTo>
                  <a:lnTo>
                    <a:pt x="48" y="58"/>
                  </a:lnTo>
                  <a:lnTo>
                    <a:pt x="46" y="53"/>
                  </a:lnTo>
                  <a:lnTo>
                    <a:pt x="41" y="50"/>
                  </a:lnTo>
                  <a:lnTo>
                    <a:pt x="37" y="48"/>
                  </a:lnTo>
                  <a:lnTo>
                    <a:pt x="32" y="45"/>
                  </a:lnTo>
                  <a:lnTo>
                    <a:pt x="26" y="43"/>
                  </a:lnTo>
                  <a:lnTo>
                    <a:pt x="22" y="39"/>
                  </a:lnTo>
                  <a:lnTo>
                    <a:pt x="18" y="35"/>
                  </a:lnTo>
                  <a:lnTo>
                    <a:pt x="16" y="29"/>
                  </a:lnTo>
                  <a:lnTo>
                    <a:pt x="14" y="21"/>
                  </a:lnTo>
                  <a:lnTo>
                    <a:pt x="13" y="12"/>
                  </a:lnTo>
                  <a:lnTo>
                    <a:pt x="15" y="6"/>
                  </a:lnTo>
                  <a:lnTo>
                    <a:pt x="24" y="6"/>
                  </a:lnTo>
                  <a:lnTo>
                    <a:pt x="25" y="6"/>
                  </a:lnTo>
                  <a:lnTo>
                    <a:pt x="26" y="5"/>
                  </a:lnTo>
                  <a:lnTo>
                    <a:pt x="28" y="4"/>
                  </a:lnTo>
                  <a:lnTo>
                    <a:pt x="2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" name="Freeform 101"/>
            <p:cNvSpPr>
              <a:spLocks/>
            </p:cNvSpPr>
            <p:nvPr/>
          </p:nvSpPr>
          <p:spPr bwMode="auto">
            <a:xfrm>
              <a:off x="4281" y="1617"/>
              <a:ext cx="23" cy="37"/>
            </a:xfrm>
            <a:custGeom>
              <a:avLst/>
              <a:gdLst>
                <a:gd name="T0" fmla="*/ 13 w 47"/>
                <a:gd name="T1" fmla="*/ 2 h 74"/>
                <a:gd name="T2" fmla="*/ 8 w 47"/>
                <a:gd name="T3" fmla="*/ 0 h 74"/>
                <a:gd name="T4" fmla="*/ 4 w 47"/>
                <a:gd name="T5" fmla="*/ 2 h 74"/>
                <a:gd name="T6" fmla="*/ 1 w 47"/>
                <a:gd name="T7" fmla="*/ 7 h 74"/>
                <a:gd name="T8" fmla="*/ 0 w 47"/>
                <a:gd name="T9" fmla="*/ 12 h 74"/>
                <a:gd name="T10" fmla="*/ 0 w 47"/>
                <a:gd name="T11" fmla="*/ 15 h 74"/>
                <a:gd name="T12" fmla="*/ 0 w 47"/>
                <a:gd name="T13" fmla="*/ 18 h 74"/>
                <a:gd name="T14" fmla="*/ 0 w 47"/>
                <a:gd name="T15" fmla="*/ 22 h 74"/>
                <a:gd name="T16" fmla="*/ 1 w 47"/>
                <a:gd name="T17" fmla="*/ 25 h 74"/>
                <a:gd name="T18" fmla="*/ 4 w 47"/>
                <a:gd name="T19" fmla="*/ 29 h 74"/>
                <a:gd name="T20" fmla="*/ 7 w 47"/>
                <a:gd name="T21" fmla="*/ 33 h 74"/>
                <a:gd name="T22" fmla="*/ 11 w 47"/>
                <a:gd name="T23" fmla="*/ 36 h 74"/>
                <a:gd name="T24" fmla="*/ 15 w 47"/>
                <a:gd name="T25" fmla="*/ 37 h 74"/>
                <a:gd name="T26" fmla="*/ 18 w 47"/>
                <a:gd name="T27" fmla="*/ 37 h 74"/>
                <a:gd name="T28" fmla="*/ 21 w 47"/>
                <a:gd name="T29" fmla="*/ 35 h 74"/>
                <a:gd name="T30" fmla="*/ 23 w 47"/>
                <a:gd name="T31" fmla="*/ 32 h 74"/>
                <a:gd name="T32" fmla="*/ 23 w 47"/>
                <a:gd name="T33" fmla="*/ 29 h 74"/>
                <a:gd name="T34" fmla="*/ 22 w 47"/>
                <a:gd name="T35" fmla="*/ 27 h 74"/>
                <a:gd name="T36" fmla="*/ 20 w 47"/>
                <a:gd name="T37" fmla="*/ 25 h 74"/>
                <a:gd name="T38" fmla="*/ 17 w 47"/>
                <a:gd name="T39" fmla="*/ 24 h 74"/>
                <a:gd name="T40" fmla="*/ 15 w 47"/>
                <a:gd name="T41" fmla="*/ 23 h 74"/>
                <a:gd name="T42" fmla="*/ 13 w 47"/>
                <a:gd name="T43" fmla="*/ 22 h 74"/>
                <a:gd name="T44" fmla="*/ 10 w 47"/>
                <a:gd name="T45" fmla="*/ 19 h 74"/>
                <a:gd name="T46" fmla="*/ 8 w 47"/>
                <a:gd name="T47" fmla="*/ 18 h 74"/>
                <a:gd name="T48" fmla="*/ 7 w 47"/>
                <a:gd name="T49" fmla="*/ 15 h 74"/>
                <a:gd name="T50" fmla="*/ 6 w 47"/>
                <a:gd name="T51" fmla="*/ 11 h 74"/>
                <a:gd name="T52" fmla="*/ 6 w 47"/>
                <a:gd name="T53" fmla="*/ 6 h 74"/>
                <a:gd name="T54" fmla="*/ 7 w 47"/>
                <a:gd name="T55" fmla="*/ 3 h 74"/>
                <a:gd name="T56" fmla="*/ 11 w 47"/>
                <a:gd name="T57" fmla="*/ 3 h 74"/>
                <a:gd name="T58" fmla="*/ 12 w 47"/>
                <a:gd name="T59" fmla="*/ 3 h 74"/>
                <a:gd name="T60" fmla="*/ 12 w 47"/>
                <a:gd name="T61" fmla="*/ 3 h 74"/>
                <a:gd name="T62" fmla="*/ 13 w 47"/>
                <a:gd name="T63" fmla="*/ 2 h 74"/>
                <a:gd name="T64" fmla="*/ 13 w 47"/>
                <a:gd name="T65" fmla="*/ 2 h 74"/>
                <a:gd name="T66" fmla="*/ 13 w 47"/>
                <a:gd name="T67" fmla="*/ 2 h 7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7" h="74">
                  <a:moveTo>
                    <a:pt x="26" y="3"/>
                  </a:moveTo>
                  <a:lnTo>
                    <a:pt x="16" y="0"/>
                  </a:lnTo>
                  <a:lnTo>
                    <a:pt x="8" y="4"/>
                  </a:lnTo>
                  <a:lnTo>
                    <a:pt x="2" y="13"/>
                  </a:lnTo>
                  <a:lnTo>
                    <a:pt x="0" y="23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1" y="43"/>
                  </a:lnTo>
                  <a:lnTo>
                    <a:pt x="3" y="50"/>
                  </a:lnTo>
                  <a:lnTo>
                    <a:pt x="8" y="58"/>
                  </a:lnTo>
                  <a:lnTo>
                    <a:pt x="15" y="65"/>
                  </a:lnTo>
                  <a:lnTo>
                    <a:pt x="23" y="72"/>
                  </a:lnTo>
                  <a:lnTo>
                    <a:pt x="31" y="74"/>
                  </a:lnTo>
                  <a:lnTo>
                    <a:pt x="36" y="73"/>
                  </a:lnTo>
                  <a:lnTo>
                    <a:pt x="42" y="70"/>
                  </a:lnTo>
                  <a:lnTo>
                    <a:pt x="47" y="64"/>
                  </a:lnTo>
                  <a:lnTo>
                    <a:pt x="47" y="58"/>
                  </a:lnTo>
                  <a:lnTo>
                    <a:pt x="45" y="53"/>
                  </a:lnTo>
                  <a:lnTo>
                    <a:pt x="41" y="50"/>
                  </a:lnTo>
                  <a:lnTo>
                    <a:pt x="35" y="48"/>
                  </a:lnTo>
                  <a:lnTo>
                    <a:pt x="31" y="45"/>
                  </a:lnTo>
                  <a:lnTo>
                    <a:pt x="26" y="43"/>
                  </a:lnTo>
                  <a:lnTo>
                    <a:pt x="21" y="38"/>
                  </a:lnTo>
                  <a:lnTo>
                    <a:pt x="17" y="35"/>
                  </a:lnTo>
                  <a:lnTo>
                    <a:pt x="15" y="29"/>
                  </a:lnTo>
                  <a:lnTo>
                    <a:pt x="12" y="21"/>
                  </a:lnTo>
                  <a:lnTo>
                    <a:pt x="12" y="12"/>
                  </a:lnTo>
                  <a:lnTo>
                    <a:pt x="15" y="6"/>
                  </a:lnTo>
                  <a:lnTo>
                    <a:pt x="23" y="6"/>
                  </a:lnTo>
                  <a:lnTo>
                    <a:pt x="24" y="6"/>
                  </a:lnTo>
                  <a:lnTo>
                    <a:pt x="25" y="5"/>
                  </a:lnTo>
                  <a:lnTo>
                    <a:pt x="26" y="4"/>
                  </a:lnTo>
                  <a:lnTo>
                    <a:pt x="2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" name="Freeform 102"/>
            <p:cNvSpPr>
              <a:spLocks/>
            </p:cNvSpPr>
            <p:nvPr/>
          </p:nvSpPr>
          <p:spPr bwMode="auto">
            <a:xfrm>
              <a:off x="4362" y="1648"/>
              <a:ext cx="24" cy="37"/>
            </a:xfrm>
            <a:custGeom>
              <a:avLst/>
              <a:gdLst>
                <a:gd name="T0" fmla="*/ 14 w 48"/>
                <a:gd name="T1" fmla="*/ 2 h 74"/>
                <a:gd name="T2" fmla="*/ 8 w 48"/>
                <a:gd name="T3" fmla="*/ 0 h 74"/>
                <a:gd name="T4" fmla="*/ 4 w 48"/>
                <a:gd name="T5" fmla="*/ 3 h 74"/>
                <a:gd name="T6" fmla="*/ 2 w 48"/>
                <a:gd name="T7" fmla="*/ 7 h 74"/>
                <a:gd name="T8" fmla="*/ 1 w 48"/>
                <a:gd name="T9" fmla="*/ 12 h 74"/>
                <a:gd name="T10" fmla="*/ 0 w 48"/>
                <a:gd name="T11" fmla="*/ 15 h 74"/>
                <a:gd name="T12" fmla="*/ 1 w 48"/>
                <a:gd name="T13" fmla="*/ 19 h 74"/>
                <a:gd name="T14" fmla="*/ 1 w 48"/>
                <a:gd name="T15" fmla="*/ 22 h 74"/>
                <a:gd name="T16" fmla="*/ 2 w 48"/>
                <a:gd name="T17" fmla="*/ 25 h 74"/>
                <a:gd name="T18" fmla="*/ 4 w 48"/>
                <a:gd name="T19" fmla="*/ 29 h 74"/>
                <a:gd name="T20" fmla="*/ 8 w 48"/>
                <a:gd name="T21" fmla="*/ 33 h 74"/>
                <a:gd name="T22" fmla="*/ 12 w 48"/>
                <a:gd name="T23" fmla="*/ 36 h 74"/>
                <a:gd name="T24" fmla="*/ 16 w 48"/>
                <a:gd name="T25" fmla="*/ 37 h 74"/>
                <a:gd name="T26" fmla="*/ 19 w 48"/>
                <a:gd name="T27" fmla="*/ 37 h 74"/>
                <a:gd name="T28" fmla="*/ 22 w 48"/>
                <a:gd name="T29" fmla="*/ 35 h 74"/>
                <a:gd name="T30" fmla="*/ 24 w 48"/>
                <a:gd name="T31" fmla="*/ 32 h 74"/>
                <a:gd name="T32" fmla="*/ 24 w 48"/>
                <a:gd name="T33" fmla="*/ 29 h 74"/>
                <a:gd name="T34" fmla="*/ 23 w 48"/>
                <a:gd name="T35" fmla="*/ 27 h 74"/>
                <a:gd name="T36" fmla="*/ 21 w 48"/>
                <a:gd name="T37" fmla="*/ 25 h 74"/>
                <a:gd name="T38" fmla="*/ 19 w 48"/>
                <a:gd name="T39" fmla="*/ 24 h 74"/>
                <a:gd name="T40" fmla="*/ 16 w 48"/>
                <a:gd name="T41" fmla="*/ 23 h 74"/>
                <a:gd name="T42" fmla="*/ 14 w 48"/>
                <a:gd name="T43" fmla="*/ 22 h 74"/>
                <a:gd name="T44" fmla="*/ 11 w 48"/>
                <a:gd name="T45" fmla="*/ 20 h 74"/>
                <a:gd name="T46" fmla="*/ 9 w 48"/>
                <a:gd name="T47" fmla="*/ 18 h 74"/>
                <a:gd name="T48" fmla="*/ 8 w 48"/>
                <a:gd name="T49" fmla="*/ 15 h 74"/>
                <a:gd name="T50" fmla="*/ 7 w 48"/>
                <a:gd name="T51" fmla="*/ 11 h 74"/>
                <a:gd name="T52" fmla="*/ 7 w 48"/>
                <a:gd name="T53" fmla="*/ 6 h 74"/>
                <a:gd name="T54" fmla="*/ 8 w 48"/>
                <a:gd name="T55" fmla="*/ 3 h 74"/>
                <a:gd name="T56" fmla="*/ 12 w 48"/>
                <a:gd name="T57" fmla="*/ 3 h 74"/>
                <a:gd name="T58" fmla="*/ 13 w 48"/>
                <a:gd name="T59" fmla="*/ 3 h 74"/>
                <a:gd name="T60" fmla="*/ 14 w 48"/>
                <a:gd name="T61" fmla="*/ 3 h 74"/>
                <a:gd name="T62" fmla="*/ 14 w 48"/>
                <a:gd name="T63" fmla="*/ 2 h 74"/>
                <a:gd name="T64" fmla="*/ 14 w 48"/>
                <a:gd name="T65" fmla="*/ 2 h 74"/>
                <a:gd name="T66" fmla="*/ 14 w 48"/>
                <a:gd name="T67" fmla="*/ 2 h 7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8" h="74">
                  <a:moveTo>
                    <a:pt x="27" y="3"/>
                  </a:moveTo>
                  <a:lnTo>
                    <a:pt x="16" y="0"/>
                  </a:lnTo>
                  <a:lnTo>
                    <a:pt x="8" y="5"/>
                  </a:lnTo>
                  <a:lnTo>
                    <a:pt x="3" y="13"/>
                  </a:lnTo>
                  <a:lnTo>
                    <a:pt x="1" y="24"/>
                  </a:lnTo>
                  <a:lnTo>
                    <a:pt x="0" y="30"/>
                  </a:lnTo>
                  <a:lnTo>
                    <a:pt x="1" y="37"/>
                  </a:lnTo>
                  <a:lnTo>
                    <a:pt x="1" y="44"/>
                  </a:lnTo>
                  <a:lnTo>
                    <a:pt x="3" y="50"/>
                  </a:lnTo>
                  <a:lnTo>
                    <a:pt x="8" y="58"/>
                  </a:lnTo>
                  <a:lnTo>
                    <a:pt x="15" y="65"/>
                  </a:lnTo>
                  <a:lnTo>
                    <a:pt x="23" y="72"/>
                  </a:lnTo>
                  <a:lnTo>
                    <a:pt x="32" y="74"/>
                  </a:lnTo>
                  <a:lnTo>
                    <a:pt x="38" y="73"/>
                  </a:lnTo>
                  <a:lnTo>
                    <a:pt x="44" y="70"/>
                  </a:lnTo>
                  <a:lnTo>
                    <a:pt x="48" y="64"/>
                  </a:lnTo>
                  <a:lnTo>
                    <a:pt x="48" y="58"/>
                  </a:lnTo>
                  <a:lnTo>
                    <a:pt x="46" y="53"/>
                  </a:lnTo>
                  <a:lnTo>
                    <a:pt x="41" y="50"/>
                  </a:lnTo>
                  <a:lnTo>
                    <a:pt x="37" y="48"/>
                  </a:lnTo>
                  <a:lnTo>
                    <a:pt x="31" y="45"/>
                  </a:lnTo>
                  <a:lnTo>
                    <a:pt x="27" y="43"/>
                  </a:lnTo>
                  <a:lnTo>
                    <a:pt x="22" y="39"/>
                  </a:lnTo>
                  <a:lnTo>
                    <a:pt x="18" y="35"/>
                  </a:lnTo>
                  <a:lnTo>
                    <a:pt x="16" y="29"/>
                  </a:lnTo>
                  <a:lnTo>
                    <a:pt x="14" y="21"/>
                  </a:lnTo>
                  <a:lnTo>
                    <a:pt x="13" y="12"/>
                  </a:lnTo>
                  <a:lnTo>
                    <a:pt x="15" y="6"/>
                  </a:lnTo>
                  <a:lnTo>
                    <a:pt x="23" y="6"/>
                  </a:lnTo>
                  <a:lnTo>
                    <a:pt x="25" y="6"/>
                  </a:lnTo>
                  <a:lnTo>
                    <a:pt x="27" y="5"/>
                  </a:lnTo>
                  <a:lnTo>
                    <a:pt x="28" y="4"/>
                  </a:lnTo>
                  <a:lnTo>
                    <a:pt x="27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" name="Freeform 103"/>
            <p:cNvSpPr>
              <a:spLocks/>
            </p:cNvSpPr>
            <p:nvPr/>
          </p:nvSpPr>
          <p:spPr bwMode="auto">
            <a:xfrm>
              <a:off x="4431" y="1644"/>
              <a:ext cx="24" cy="37"/>
            </a:xfrm>
            <a:custGeom>
              <a:avLst/>
              <a:gdLst>
                <a:gd name="T0" fmla="*/ 13 w 49"/>
                <a:gd name="T1" fmla="*/ 1 h 73"/>
                <a:gd name="T2" fmla="*/ 8 w 49"/>
                <a:gd name="T3" fmla="*/ 0 h 73"/>
                <a:gd name="T4" fmla="*/ 4 w 49"/>
                <a:gd name="T5" fmla="*/ 2 h 73"/>
                <a:gd name="T6" fmla="*/ 2 w 49"/>
                <a:gd name="T7" fmla="*/ 7 h 73"/>
                <a:gd name="T8" fmla="*/ 0 w 49"/>
                <a:gd name="T9" fmla="*/ 12 h 73"/>
                <a:gd name="T10" fmla="*/ 0 w 49"/>
                <a:gd name="T11" fmla="*/ 15 h 73"/>
                <a:gd name="T12" fmla="*/ 0 w 49"/>
                <a:gd name="T13" fmla="*/ 18 h 73"/>
                <a:gd name="T14" fmla="*/ 0 w 49"/>
                <a:gd name="T15" fmla="*/ 22 h 73"/>
                <a:gd name="T16" fmla="*/ 2 w 49"/>
                <a:gd name="T17" fmla="*/ 25 h 73"/>
                <a:gd name="T18" fmla="*/ 4 w 49"/>
                <a:gd name="T19" fmla="*/ 29 h 73"/>
                <a:gd name="T20" fmla="*/ 7 w 49"/>
                <a:gd name="T21" fmla="*/ 32 h 73"/>
                <a:gd name="T22" fmla="*/ 11 w 49"/>
                <a:gd name="T23" fmla="*/ 36 h 73"/>
                <a:gd name="T24" fmla="*/ 16 w 49"/>
                <a:gd name="T25" fmla="*/ 37 h 73"/>
                <a:gd name="T26" fmla="*/ 19 w 49"/>
                <a:gd name="T27" fmla="*/ 36 h 73"/>
                <a:gd name="T28" fmla="*/ 22 w 49"/>
                <a:gd name="T29" fmla="*/ 35 h 73"/>
                <a:gd name="T30" fmla="*/ 24 w 49"/>
                <a:gd name="T31" fmla="*/ 32 h 73"/>
                <a:gd name="T32" fmla="*/ 24 w 49"/>
                <a:gd name="T33" fmla="*/ 29 h 73"/>
                <a:gd name="T34" fmla="*/ 23 w 49"/>
                <a:gd name="T35" fmla="*/ 27 h 73"/>
                <a:gd name="T36" fmla="*/ 21 w 49"/>
                <a:gd name="T37" fmla="*/ 25 h 73"/>
                <a:gd name="T38" fmla="*/ 18 w 49"/>
                <a:gd name="T39" fmla="*/ 24 h 73"/>
                <a:gd name="T40" fmla="*/ 15 w 49"/>
                <a:gd name="T41" fmla="*/ 23 h 73"/>
                <a:gd name="T42" fmla="*/ 13 w 49"/>
                <a:gd name="T43" fmla="*/ 21 h 73"/>
                <a:gd name="T44" fmla="*/ 11 w 49"/>
                <a:gd name="T45" fmla="*/ 20 h 73"/>
                <a:gd name="T46" fmla="*/ 9 w 49"/>
                <a:gd name="T47" fmla="*/ 17 h 73"/>
                <a:gd name="T48" fmla="*/ 8 w 49"/>
                <a:gd name="T49" fmla="*/ 14 h 73"/>
                <a:gd name="T50" fmla="*/ 7 w 49"/>
                <a:gd name="T51" fmla="*/ 10 h 73"/>
                <a:gd name="T52" fmla="*/ 6 w 49"/>
                <a:gd name="T53" fmla="*/ 6 h 73"/>
                <a:gd name="T54" fmla="*/ 7 w 49"/>
                <a:gd name="T55" fmla="*/ 3 h 73"/>
                <a:gd name="T56" fmla="*/ 11 w 49"/>
                <a:gd name="T57" fmla="*/ 3 h 73"/>
                <a:gd name="T58" fmla="*/ 13 w 49"/>
                <a:gd name="T59" fmla="*/ 3 h 73"/>
                <a:gd name="T60" fmla="*/ 13 w 49"/>
                <a:gd name="T61" fmla="*/ 2 h 73"/>
                <a:gd name="T62" fmla="*/ 14 w 49"/>
                <a:gd name="T63" fmla="*/ 2 h 73"/>
                <a:gd name="T64" fmla="*/ 13 w 49"/>
                <a:gd name="T65" fmla="*/ 1 h 73"/>
                <a:gd name="T66" fmla="*/ 13 w 49"/>
                <a:gd name="T67" fmla="*/ 1 h 7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9" h="73">
                  <a:moveTo>
                    <a:pt x="27" y="2"/>
                  </a:moveTo>
                  <a:lnTo>
                    <a:pt x="16" y="0"/>
                  </a:lnTo>
                  <a:lnTo>
                    <a:pt x="8" y="4"/>
                  </a:lnTo>
                  <a:lnTo>
                    <a:pt x="4" y="13"/>
                  </a:lnTo>
                  <a:lnTo>
                    <a:pt x="1" y="24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1" y="43"/>
                  </a:lnTo>
                  <a:lnTo>
                    <a:pt x="4" y="49"/>
                  </a:lnTo>
                  <a:lnTo>
                    <a:pt x="8" y="57"/>
                  </a:lnTo>
                  <a:lnTo>
                    <a:pt x="15" y="64"/>
                  </a:lnTo>
                  <a:lnTo>
                    <a:pt x="23" y="71"/>
                  </a:lnTo>
                  <a:lnTo>
                    <a:pt x="32" y="73"/>
                  </a:lnTo>
                  <a:lnTo>
                    <a:pt x="38" y="72"/>
                  </a:lnTo>
                  <a:lnTo>
                    <a:pt x="44" y="69"/>
                  </a:lnTo>
                  <a:lnTo>
                    <a:pt x="49" y="64"/>
                  </a:lnTo>
                  <a:lnTo>
                    <a:pt x="49" y="58"/>
                  </a:lnTo>
                  <a:lnTo>
                    <a:pt x="46" y="54"/>
                  </a:lnTo>
                  <a:lnTo>
                    <a:pt x="42" y="50"/>
                  </a:lnTo>
                  <a:lnTo>
                    <a:pt x="37" y="48"/>
                  </a:lnTo>
                  <a:lnTo>
                    <a:pt x="31" y="46"/>
                  </a:lnTo>
                  <a:lnTo>
                    <a:pt x="27" y="42"/>
                  </a:lnTo>
                  <a:lnTo>
                    <a:pt x="22" y="39"/>
                  </a:lnTo>
                  <a:lnTo>
                    <a:pt x="19" y="34"/>
                  </a:lnTo>
                  <a:lnTo>
                    <a:pt x="16" y="28"/>
                  </a:lnTo>
                  <a:lnTo>
                    <a:pt x="14" y="20"/>
                  </a:lnTo>
                  <a:lnTo>
                    <a:pt x="13" y="12"/>
                  </a:lnTo>
                  <a:lnTo>
                    <a:pt x="15" y="6"/>
                  </a:lnTo>
                  <a:lnTo>
                    <a:pt x="23" y="6"/>
                  </a:lnTo>
                  <a:lnTo>
                    <a:pt x="26" y="6"/>
                  </a:lnTo>
                  <a:lnTo>
                    <a:pt x="27" y="4"/>
                  </a:lnTo>
                  <a:lnTo>
                    <a:pt x="28" y="3"/>
                  </a:lnTo>
                  <a:lnTo>
                    <a:pt x="27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" name="Freeform 104"/>
            <p:cNvSpPr>
              <a:spLocks/>
            </p:cNvSpPr>
            <p:nvPr/>
          </p:nvSpPr>
          <p:spPr bwMode="auto">
            <a:xfrm>
              <a:off x="4467" y="1579"/>
              <a:ext cx="24" cy="36"/>
            </a:xfrm>
            <a:custGeom>
              <a:avLst/>
              <a:gdLst>
                <a:gd name="T0" fmla="*/ 14 w 48"/>
                <a:gd name="T1" fmla="*/ 1 h 74"/>
                <a:gd name="T2" fmla="*/ 9 w 48"/>
                <a:gd name="T3" fmla="*/ 0 h 74"/>
                <a:gd name="T4" fmla="*/ 5 w 48"/>
                <a:gd name="T5" fmla="*/ 2 h 74"/>
                <a:gd name="T6" fmla="*/ 2 w 48"/>
                <a:gd name="T7" fmla="*/ 6 h 74"/>
                <a:gd name="T8" fmla="*/ 1 w 48"/>
                <a:gd name="T9" fmla="*/ 11 h 74"/>
                <a:gd name="T10" fmla="*/ 0 w 48"/>
                <a:gd name="T11" fmla="*/ 15 h 74"/>
                <a:gd name="T12" fmla="*/ 1 w 48"/>
                <a:gd name="T13" fmla="*/ 18 h 74"/>
                <a:gd name="T14" fmla="*/ 1 w 48"/>
                <a:gd name="T15" fmla="*/ 21 h 74"/>
                <a:gd name="T16" fmla="*/ 2 w 48"/>
                <a:gd name="T17" fmla="*/ 24 h 74"/>
                <a:gd name="T18" fmla="*/ 5 w 48"/>
                <a:gd name="T19" fmla="*/ 28 h 74"/>
                <a:gd name="T20" fmla="*/ 8 w 48"/>
                <a:gd name="T21" fmla="*/ 32 h 74"/>
                <a:gd name="T22" fmla="*/ 12 w 48"/>
                <a:gd name="T23" fmla="*/ 35 h 74"/>
                <a:gd name="T24" fmla="*/ 16 w 48"/>
                <a:gd name="T25" fmla="*/ 36 h 74"/>
                <a:gd name="T26" fmla="*/ 19 w 48"/>
                <a:gd name="T27" fmla="*/ 36 h 74"/>
                <a:gd name="T28" fmla="*/ 22 w 48"/>
                <a:gd name="T29" fmla="*/ 34 h 74"/>
                <a:gd name="T30" fmla="*/ 24 w 48"/>
                <a:gd name="T31" fmla="*/ 31 h 74"/>
                <a:gd name="T32" fmla="*/ 24 w 48"/>
                <a:gd name="T33" fmla="*/ 28 h 74"/>
                <a:gd name="T34" fmla="*/ 23 w 48"/>
                <a:gd name="T35" fmla="*/ 26 h 74"/>
                <a:gd name="T36" fmla="*/ 21 w 48"/>
                <a:gd name="T37" fmla="*/ 24 h 74"/>
                <a:gd name="T38" fmla="*/ 18 w 48"/>
                <a:gd name="T39" fmla="*/ 23 h 74"/>
                <a:gd name="T40" fmla="*/ 16 w 48"/>
                <a:gd name="T41" fmla="*/ 22 h 74"/>
                <a:gd name="T42" fmla="*/ 14 w 48"/>
                <a:gd name="T43" fmla="*/ 21 h 74"/>
                <a:gd name="T44" fmla="*/ 12 w 48"/>
                <a:gd name="T45" fmla="*/ 18 h 74"/>
                <a:gd name="T46" fmla="*/ 9 w 48"/>
                <a:gd name="T47" fmla="*/ 17 h 74"/>
                <a:gd name="T48" fmla="*/ 8 w 48"/>
                <a:gd name="T49" fmla="*/ 14 h 74"/>
                <a:gd name="T50" fmla="*/ 7 w 48"/>
                <a:gd name="T51" fmla="*/ 10 h 74"/>
                <a:gd name="T52" fmla="*/ 7 w 48"/>
                <a:gd name="T53" fmla="*/ 6 h 74"/>
                <a:gd name="T54" fmla="*/ 8 w 48"/>
                <a:gd name="T55" fmla="*/ 3 h 74"/>
                <a:gd name="T56" fmla="*/ 12 w 48"/>
                <a:gd name="T57" fmla="*/ 3 h 74"/>
                <a:gd name="T58" fmla="*/ 13 w 48"/>
                <a:gd name="T59" fmla="*/ 3 h 74"/>
                <a:gd name="T60" fmla="*/ 13 w 48"/>
                <a:gd name="T61" fmla="*/ 2 h 74"/>
                <a:gd name="T62" fmla="*/ 14 w 48"/>
                <a:gd name="T63" fmla="*/ 2 h 74"/>
                <a:gd name="T64" fmla="*/ 14 w 48"/>
                <a:gd name="T65" fmla="*/ 1 h 74"/>
                <a:gd name="T66" fmla="*/ 14 w 48"/>
                <a:gd name="T67" fmla="*/ 1 h 7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8" h="74">
                  <a:moveTo>
                    <a:pt x="27" y="3"/>
                  </a:moveTo>
                  <a:lnTo>
                    <a:pt x="17" y="0"/>
                  </a:lnTo>
                  <a:lnTo>
                    <a:pt x="9" y="4"/>
                  </a:lnTo>
                  <a:lnTo>
                    <a:pt x="3" y="13"/>
                  </a:lnTo>
                  <a:lnTo>
                    <a:pt x="1" y="23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3"/>
                  </a:lnTo>
                  <a:lnTo>
                    <a:pt x="4" y="49"/>
                  </a:lnTo>
                  <a:lnTo>
                    <a:pt x="9" y="57"/>
                  </a:lnTo>
                  <a:lnTo>
                    <a:pt x="16" y="65"/>
                  </a:lnTo>
                  <a:lnTo>
                    <a:pt x="24" y="72"/>
                  </a:lnTo>
                  <a:lnTo>
                    <a:pt x="32" y="74"/>
                  </a:lnTo>
                  <a:lnTo>
                    <a:pt x="38" y="73"/>
                  </a:lnTo>
                  <a:lnTo>
                    <a:pt x="43" y="69"/>
                  </a:lnTo>
                  <a:lnTo>
                    <a:pt x="48" y="64"/>
                  </a:lnTo>
                  <a:lnTo>
                    <a:pt x="48" y="58"/>
                  </a:lnTo>
                  <a:lnTo>
                    <a:pt x="46" y="53"/>
                  </a:lnTo>
                  <a:lnTo>
                    <a:pt x="41" y="50"/>
                  </a:lnTo>
                  <a:lnTo>
                    <a:pt x="36" y="47"/>
                  </a:lnTo>
                  <a:lnTo>
                    <a:pt x="32" y="45"/>
                  </a:lnTo>
                  <a:lnTo>
                    <a:pt x="27" y="43"/>
                  </a:lnTo>
                  <a:lnTo>
                    <a:pt x="23" y="38"/>
                  </a:lnTo>
                  <a:lnTo>
                    <a:pt x="18" y="35"/>
                  </a:lnTo>
                  <a:lnTo>
                    <a:pt x="16" y="29"/>
                  </a:lnTo>
                  <a:lnTo>
                    <a:pt x="13" y="21"/>
                  </a:lnTo>
                  <a:lnTo>
                    <a:pt x="13" y="12"/>
                  </a:lnTo>
                  <a:lnTo>
                    <a:pt x="16" y="6"/>
                  </a:lnTo>
                  <a:lnTo>
                    <a:pt x="24" y="6"/>
                  </a:lnTo>
                  <a:lnTo>
                    <a:pt x="25" y="6"/>
                  </a:lnTo>
                  <a:lnTo>
                    <a:pt x="26" y="5"/>
                  </a:lnTo>
                  <a:lnTo>
                    <a:pt x="27" y="4"/>
                  </a:lnTo>
                  <a:lnTo>
                    <a:pt x="27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" name="Freeform 105"/>
            <p:cNvSpPr>
              <a:spLocks/>
            </p:cNvSpPr>
            <p:nvPr/>
          </p:nvSpPr>
          <p:spPr bwMode="auto">
            <a:xfrm>
              <a:off x="4420" y="1505"/>
              <a:ext cx="24" cy="37"/>
            </a:xfrm>
            <a:custGeom>
              <a:avLst/>
              <a:gdLst>
                <a:gd name="T0" fmla="*/ 13 w 49"/>
                <a:gd name="T1" fmla="*/ 2 h 73"/>
                <a:gd name="T2" fmla="*/ 8 w 49"/>
                <a:gd name="T3" fmla="*/ 0 h 73"/>
                <a:gd name="T4" fmla="*/ 4 w 49"/>
                <a:gd name="T5" fmla="*/ 2 h 73"/>
                <a:gd name="T6" fmla="*/ 2 w 49"/>
                <a:gd name="T7" fmla="*/ 7 h 73"/>
                <a:gd name="T8" fmla="*/ 0 w 49"/>
                <a:gd name="T9" fmla="*/ 12 h 73"/>
                <a:gd name="T10" fmla="*/ 0 w 49"/>
                <a:gd name="T11" fmla="*/ 16 h 73"/>
                <a:gd name="T12" fmla="*/ 0 w 49"/>
                <a:gd name="T13" fmla="*/ 19 h 73"/>
                <a:gd name="T14" fmla="*/ 0 w 49"/>
                <a:gd name="T15" fmla="*/ 22 h 73"/>
                <a:gd name="T16" fmla="*/ 2 w 49"/>
                <a:gd name="T17" fmla="*/ 25 h 73"/>
                <a:gd name="T18" fmla="*/ 4 w 49"/>
                <a:gd name="T19" fmla="*/ 29 h 73"/>
                <a:gd name="T20" fmla="*/ 7 w 49"/>
                <a:gd name="T21" fmla="*/ 33 h 73"/>
                <a:gd name="T22" fmla="*/ 11 w 49"/>
                <a:gd name="T23" fmla="*/ 36 h 73"/>
                <a:gd name="T24" fmla="*/ 16 w 49"/>
                <a:gd name="T25" fmla="*/ 37 h 73"/>
                <a:gd name="T26" fmla="*/ 19 w 49"/>
                <a:gd name="T27" fmla="*/ 36 h 73"/>
                <a:gd name="T28" fmla="*/ 22 w 49"/>
                <a:gd name="T29" fmla="*/ 35 h 73"/>
                <a:gd name="T30" fmla="*/ 24 w 49"/>
                <a:gd name="T31" fmla="*/ 32 h 73"/>
                <a:gd name="T32" fmla="*/ 24 w 49"/>
                <a:gd name="T33" fmla="*/ 29 h 73"/>
                <a:gd name="T34" fmla="*/ 23 w 49"/>
                <a:gd name="T35" fmla="*/ 27 h 73"/>
                <a:gd name="T36" fmla="*/ 21 w 49"/>
                <a:gd name="T37" fmla="*/ 25 h 73"/>
                <a:gd name="T38" fmla="*/ 18 w 49"/>
                <a:gd name="T39" fmla="*/ 24 h 73"/>
                <a:gd name="T40" fmla="*/ 15 w 49"/>
                <a:gd name="T41" fmla="*/ 23 h 73"/>
                <a:gd name="T42" fmla="*/ 13 w 49"/>
                <a:gd name="T43" fmla="*/ 21 h 73"/>
                <a:gd name="T44" fmla="*/ 11 w 49"/>
                <a:gd name="T45" fmla="*/ 20 h 73"/>
                <a:gd name="T46" fmla="*/ 9 w 49"/>
                <a:gd name="T47" fmla="*/ 17 h 73"/>
                <a:gd name="T48" fmla="*/ 8 w 49"/>
                <a:gd name="T49" fmla="*/ 15 h 73"/>
                <a:gd name="T50" fmla="*/ 7 w 49"/>
                <a:gd name="T51" fmla="*/ 10 h 73"/>
                <a:gd name="T52" fmla="*/ 6 w 49"/>
                <a:gd name="T53" fmla="*/ 6 h 73"/>
                <a:gd name="T54" fmla="*/ 7 w 49"/>
                <a:gd name="T55" fmla="*/ 4 h 73"/>
                <a:gd name="T56" fmla="*/ 11 w 49"/>
                <a:gd name="T57" fmla="*/ 4 h 73"/>
                <a:gd name="T58" fmla="*/ 13 w 49"/>
                <a:gd name="T59" fmla="*/ 4 h 73"/>
                <a:gd name="T60" fmla="*/ 13 w 49"/>
                <a:gd name="T61" fmla="*/ 3 h 73"/>
                <a:gd name="T62" fmla="*/ 14 w 49"/>
                <a:gd name="T63" fmla="*/ 2 h 73"/>
                <a:gd name="T64" fmla="*/ 13 w 49"/>
                <a:gd name="T65" fmla="*/ 2 h 73"/>
                <a:gd name="T66" fmla="*/ 13 w 49"/>
                <a:gd name="T67" fmla="*/ 2 h 7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9" h="73">
                  <a:moveTo>
                    <a:pt x="27" y="3"/>
                  </a:moveTo>
                  <a:lnTo>
                    <a:pt x="16" y="0"/>
                  </a:lnTo>
                  <a:lnTo>
                    <a:pt x="8" y="4"/>
                  </a:lnTo>
                  <a:lnTo>
                    <a:pt x="4" y="14"/>
                  </a:lnTo>
                  <a:lnTo>
                    <a:pt x="1" y="24"/>
                  </a:lnTo>
                  <a:lnTo>
                    <a:pt x="0" y="31"/>
                  </a:lnTo>
                  <a:lnTo>
                    <a:pt x="1" y="37"/>
                  </a:lnTo>
                  <a:lnTo>
                    <a:pt x="1" y="44"/>
                  </a:lnTo>
                  <a:lnTo>
                    <a:pt x="4" y="49"/>
                  </a:lnTo>
                  <a:lnTo>
                    <a:pt x="8" y="57"/>
                  </a:lnTo>
                  <a:lnTo>
                    <a:pt x="15" y="65"/>
                  </a:lnTo>
                  <a:lnTo>
                    <a:pt x="23" y="71"/>
                  </a:lnTo>
                  <a:lnTo>
                    <a:pt x="33" y="73"/>
                  </a:lnTo>
                  <a:lnTo>
                    <a:pt x="38" y="72"/>
                  </a:lnTo>
                  <a:lnTo>
                    <a:pt x="44" y="69"/>
                  </a:lnTo>
                  <a:lnTo>
                    <a:pt x="49" y="64"/>
                  </a:lnTo>
                  <a:lnTo>
                    <a:pt x="49" y="58"/>
                  </a:lnTo>
                  <a:lnTo>
                    <a:pt x="46" y="54"/>
                  </a:lnTo>
                  <a:lnTo>
                    <a:pt x="42" y="50"/>
                  </a:lnTo>
                  <a:lnTo>
                    <a:pt x="37" y="48"/>
                  </a:lnTo>
                  <a:lnTo>
                    <a:pt x="31" y="46"/>
                  </a:lnTo>
                  <a:lnTo>
                    <a:pt x="27" y="42"/>
                  </a:lnTo>
                  <a:lnTo>
                    <a:pt x="22" y="39"/>
                  </a:lnTo>
                  <a:lnTo>
                    <a:pt x="19" y="34"/>
                  </a:lnTo>
                  <a:lnTo>
                    <a:pt x="16" y="29"/>
                  </a:lnTo>
                  <a:lnTo>
                    <a:pt x="14" y="20"/>
                  </a:lnTo>
                  <a:lnTo>
                    <a:pt x="13" y="12"/>
                  </a:lnTo>
                  <a:lnTo>
                    <a:pt x="15" y="7"/>
                  </a:lnTo>
                  <a:lnTo>
                    <a:pt x="23" y="7"/>
                  </a:lnTo>
                  <a:lnTo>
                    <a:pt x="26" y="7"/>
                  </a:lnTo>
                  <a:lnTo>
                    <a:pt x="27" y="5"/>
                  </a:lnTo>
                  <a:lnTo>
                    <a:pt x="28" y="4"/>
                  </a:lnTo>
                  <a:lnTo>
                    <a:pt x="27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5" name="Freeform 106"/>
            <p:cNvSpPr>
              <a:spLocks/>
            </p:cNvSpPr>
            <p:nvPr/>
          </p:nvSpPr>
          <p:spPr bwMode="auto">
            <a:xfrm>
              <a:off x="4526" y="1577"/>
              <a:ext cx="24" cy="37"/>
            </a:xfrm>
            <a:custGeom>
              <a:avLst/>
              <a:gdLst>
                <a:gd name="T0" fmla="*/ 13 w 49"/>
                <a:gd name="T1" fmla="*/ 1 h 74"/>
                <a:gd name="T2" fmla="*/ 8 w 49"/>
                <a:gd name="T3" fmla="*/ 0 h 74"/>
                <a:gd name="T4" fmla="*/ 4 w 49"/>
                <a:gd name="T5" fmla="*/ 2 h 74"/>
                <a:gd name="T6" fmla="*/ 2 w 49"/>
                <a:gd name="T7" fmla="*/ 7 h 74"/>
                <a:gd name="T8" fmla="*/ 0 w 49"/>
                <a:gd name="T9" fmla="*/ 12 h 74"/>
                <a:gd name="T10" fmla="*/ 0 w 49"/>
                <a:gd name="T11" fmla="*/ 15 h 74"/>
                <a:gd name="T12" fmla="*/ 0 w 49"/>
                <a:gd name="T13" fmla="*/ 18 h 74"/>
                <a:gd name="T14" fmla="*/ 0 w 49"/>
                <a:gd name="T15" fmla="*/ 22 h 74"/>
                <a:gd name="T16" fmla="*/ 2 w 49"/>
                <a:gd name="T17" fmla="*/ 24 h 74"/>
                <a:gd name="T18" fmla="*/ 4 w 49"/>
                <a:gd name="T19" fmla="*/ 28 h 74"/>
                <a:gd name="T20" fmla="*/ 7 w 49"/>
                <a:gd name="T21" fmla="*/ 32 h 74"/>
                <a:gd name="T22" fmla="*/ 11 w 49"/>
                <a:gd name="T23" fmla="*/ 36 h 74"/>
                <a:gd name="T24" fmla="*/ 16 w 49"/>
                <a:gd name="T25" fmla="*/ 37 h 74"/>
                <a:gd name="T26" fmla="*/ 19 w 49"/>
                <a:gd name="T27" fmla="*/ 37 h 74"/>
                <a:gd name="T28" fmla="*/ 22 w 49"/>
                <a:gd name="T29" fmla="*/ 35 h 74"/>
                <a:gd name="T30" fmla="*/ 24 w 49"/>
                <a:gd name="T31" fmla="*/ 32 h 74"/>
                <a:gd name="T32" fmla="*/ 24 w 49"/>
                <a:gd name="T33" fmla="*/ 29 h 74"/>
                <a:gd name="T34" fmla="*/ 23 w 49"/>
                <a:gd name="T35" fmla="*/ 27 h 74"/>
                <a:gd name="T36" fmla="*/ 21 w 49"/>
                <a:gd name="T37" fmla="*/ 25 h 74"/>
                <a:gd name="T38" fmla="*/ 18 w 49"/>
                <a:gd name="T39" fmla="*/ 24 h 74"/>
                <a:gd name="T40" fmla="*/ 15 w 49"/>
                <a:gd name="T41" fmla="*/ 23 h 74"/>
                <a:gd name="T42" fmla="*/ 13 w 49"/>
                <a:gd name="T43" fmla="*/ 22 h 74"/>
                <a:gd name="T44" fmla="*/ 11 w 49"/>
                <a:gd name="T45" fmla="*/ 19 h 74"/>
                <a:gd name="T46" fmla="*/ 9 w 49"/>
                <a:gd name="T47" fmla="*/ 17 h 74"/>
                <a:gd name="T48" fmla="*/ 8 w 49"/>
                <a:gd name="T49" fmla="*/ 15 h 74"/>
                <a:gd name="T50" fmla="*/ 7 w 49"/>
                <a:gd name="T51" fmla="*/ 11 h 74"/>
                <a:gd name="T52" fmla="*/ 6 w 49"/>
                <a:gd name="T53" fmla="*/ 6 h 74"/>
                <a:gd name="T54" fmla="*/ 7 w 49"/>
                <a:gd name="T55" fmla="*/ 3 h 74"/>
                <a:gd name="T56" fmla="*/ 11 w 49"/>
                <a:gd name="T57" fmla="*/ 3 h 74"/>
                <a:gd name="T58" fmla="*/ 13 w 49"/>
                <a:gd name="T59" fmla="*/ 3 h 74"/>
                <a:gd name="T60" fmla="*/ 13 w 49"/>
                <a:gd name="T61" fmla="*/ 3 h 74"/>
                <a:gd name="T62" fmla="*/ 14 w 49"/>
                <a:gd name="T63" fmla="*/ 2 h 74"/>
                <a:gd name="T64" fmla="*/ 13 w 49"/>
                <a:gd name="T65" fmla="*/ 1 h 74"/>
                <a:gd name="T66" fmla="*/ 13 w 49"/>
                <a:gd name="T67" fmla="*/ 1 h 7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9" h="74">
                  <a:moveTo>
                    <a:pt x="27" y="2"/>
                  </a:moveTo>
                  <a:lnTo>
                    <a:pt x="16" y="0"/>
                  </a:lnTo>
                  <a:lnTo>
                    <a:pt x="8" y="3"/>
                  </a:lnTo>
                  <a:lnTo>
                    <a:pt x="4" y="13"/>
                  </a:lnTo>
                  <a:lnTo>
                    <a:pt x="1" y="23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1" y="43"/>
                  </a:lnTo>
                  <a:lnTo>
                    <a:pt x="4" y="48"/>
                  </a:lnTo>
                  <a:lnTo>
                    <a:pt x="8" y="56"/>
                  </a:lnTo>
                  <a:lnTo>
                    <a:pt x="15" y="64"/>
                  </a:lnTo>
                  <a:lnTo>
                    <a:pt x="23" y="71"/>
                  </a:lnTo>
                  <a:lnTo>
                    <a:pt x="33" y="74"/>
                  </a:lnTo>
                  <a:lnTo>
                    <a:pt x="38" y="73"/>
                  </a:lnTo>
                  <a:lnTo>
                    <a:pt x="44" y="69"/>
                  </a:lnTo>
                  <a:lnTo>
                    <a:pt x="49" y="63"/>
                  </a:lnTo>
                  <a:lnTo>
                    <a:pt x="49" y="58"/>
                  </a:lnTo>
                  <a:lnTo>
                    <a:pt x="46" y="53"/>
                  </a:lnTo>
                  <a:lnTo>
                    <a:pt x="42" y="49"/>
                  </a:lnTo>
                  <a:lnTo>
                    <a:pt x="37" y="47"/>
                  </a:lnTo>
                  <a:lnTo>
                    <a:pt x="31" y="45"/>
                  </a:lnTo>
                  <a:lnTo>
                    <a:pt x="27" y="43"/>
                  </a:lnTo>
                  <a:lnTo>
                    <a:pt x="22" y="38"/>
                  </a:lnTo>
                  <a:lnTo>
                    <a:pt x="19" y="34"/>
                  </a:lnTo>
                  <a:lnTo>
                    <a:pt x="16" y="29"/>
                  </a:lnTo>
                  <a:lnTo>
                    <a:pt x="14" y="21"/>
                  </a:lnTo>
                  <a:lnTo>
                    <a:pt x="13" y="11"/>
                  </a:lnTo>
                  <a:lnTo>
                    <a:pt x="15" y="6"/>
                  </a:lnTo>
                  <a:lnTo>
                    <a:pt x="23" y="6"/>
                  </a:lnTo>
                  <a:lnTo>
                    <a:pt x="26" y="6"/>
                  </a:lnTo>
                  <a:lnTo>
                    <a:pt x="27" y="5"/>
                  </a:lnTo>
                  <a:lnTo>
                    <a:pt x="28" y="3"/>
                  </a:lnTo>
                  <a:lnTo>
                    <a:pt x="27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" name="Freeform 107"/>
            <p:cNvSpPr>
              <a:spLocks/>
            </p:cNvSpPr>
            <p:nvPr/>
          </p:nvSpPr>
          <p:spPr bwMode="auto">
            <a:xfrm>
              <a:off x="4492" y="1665"/>
              <a:ext cx="24" cy="37"/>
            </a:xfrm>
            <a:custGeom>
              <a:avLst/>
              <a:gdLst>
                <a:gd name="T0" fmla="*/ 13 w 49"/>
                <a:gd name="T1" fmla="*/ 1 h 74"/>
                <a:gd name="T2" fmla="*/ 8 w 49"/>
                <a:gd name="T3" fmla="*/ 0 h 74"/>
                <a:gd name="T4" fmla="*/ 4 w 49"/>
                <a:gd name="T5" fmla="*/ 2 h 74"/>
                <a:gd name="T6" fmla="*/ 2 w 49"/>
                <a:gd name="T7" fmla="*/ 7 h 74"/>
                <a:gd name="T8" fmla="*/ 0 w 49"/>
                <a:gd name="T9" fmla="*/ 12 h 74"/>
                <a:gd name="T10" fmla="*/ 0 w 49"/>
                <a:gd name="T11" fmla="*/ 15 h 74"/>
                <a:gd name="T12" fmla="*/ 0 w 49"/>
                <a:gd name="T13" fmla="*/ 18 h 74"/>
                <a:gd name="T14" fmla="*/ 0 w 49"/>
                <a:gd name="T15" fmla="*/ 22 h 74"/>
                <a:gd name="T16" fmla="*/ 2 w 49"/>
                <a:gd name="T17" fmla="*/ 24 h 74"/>
                <a:gd name="T18" fmla="*/ 4 w 49"/>
                <a:gd name="T19" fmla="*/ 29 h 74"/>
                <a:gd name="T20" fmla="*/ 8 w 49"/>
                <a:gd name="T21" fmla="*/ 33 h 74"/>
                <a:gd name="T22" fmla="*/ 12 w 49"/>
                <a:gd name="T23" fmla="*/ 36 h 74"/>
                <a:gd name="T24" fmla="*/ 16 w 49"/>
                <a:gd name="T25" fmla="*/ 37 h 74"/>
                <a:gd name="T26" fmla="*/ 19 w 49"/>
                <a:gd name="T27" fmla="*/ 37 h 74"/>
                <a:gd name="T28" fmla="*/ 22 w 49"/>
                <a:gd name="T29" fmla="*/ 35 h 74"/>
                <a:gd name="T30" fmla="*/ 24 w 49"/>
                <a:gd name="T31" fmla="*/ 32 h 74"/>
                <a:gd name="T32" fmla="*/ 24 w 49"/>
                <a:gd name="T33" fmla="*/ 29 h 74"/>
                <a:gd name="T34" fmla="*/ 23 w 49"/>
                <a:gd name="T35" fmla="*/ 27 h 74"/>
                <a:gd name="T36" fmla="*/ 21 w 49"/>
                <a:gd name="T37" fmla="*/ 25 h 74"/>
                <a:gd name="T38" fmla="*/ 18 w 49"/>
                <a:gd name="T39" fmla="*/ 24 h 74"/>
                <a:gd name="T40" fmla="*/ 16 w 49"/>
                <a:gd name="T41" fmla="*/ 23 h 74"/>
                <a:gd name="T42" fmla="*/ 13 w 49"/>
                <a:gd name="T43" fmla="*/ 22 h 74"/>
                <a:gd name="T44" fmla="*/ 11 w 49"/>
                <a:gd name="T45" fmla="*/ 19 h 74"/>
                <a:gd name="T46" fmla="*/ 9 w 49"/>
                <a:gd name="T47" fmla="*/ 18 h 74"/>
                <a:gd name="T48" fmla="*/ 8 w 49"/>
                <a:gd name="T49" fmla="*/ 15 h 74"/>
                <a:gd name="T50" fmla="*/ 7 w 49"/>
                <a:gd name="T51" fmla="*/ 11 h 74"/>
                <a:gd name="T52" fmla="*/ 6 w 49"/>
                <a:gd name="T53" fmla="*/ 6 h 74"/>
                <a:gd name="T54" fmla="*/ 8 w 49"/>
                <a:gd name="T55" fmla="*/ 3 h 74"/>
                <a:gd name="T56" fmla="*/ 12 w 49"/>
                <a:gd name="T57" fmla="*/ 3 h 74"/>
                <a:gd name="T58" fmla="*/ 12 w 49"/>
                <a:gd name="T59" fmla="*/ 3 h 74"/>
                <a:gd name="T60" fmla="*/ 13 w 49"/>
                <a:gd name="T61" fmla="*/ 3 h 74"/>
                <a:gd name="T62" fmla="*/ 14 w 49"/>
                <a:gd name="T63" fmla="*/ 2 h 74"/>
                <a:gd name="T64" fmla="*/ 13 w 49"/>
                <a:gd name="T65" fmla="*/ 1 h 74"/>
                <a:gd name="T66" fmla="*/ 13 w 49"/>
                <a:gd name="T67" fmla="*/ 1 h 7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9" h="74">
                  <a:moveTo>
                    <a:pt x="27" y="2"/>
                  </a:moveTo>
                  <a:lnTo>
                    <a:pt x="16" y="0"/>
                  </a:lnTo>
                  <a:lnTo>
                    <a:pt x="8" y="4"/>
                  </a:lnTo>
                  <a:lnTo>
                    <a:pt x="4" y="13"/>
                  </a:lnTo>
                  <a:lnTo>
                    <a:pt x="1" y="23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1" y="43"/>
                  </a:lnTo>
                  <a:lnTo>
                    <a:pt x="4" y="48"/>
                  </a:lnTo>
                  <a:lnTo>
                    <a:pt x="9" y="57"/>
                  </a:lnTo>
                  <a:lnTo>
                    <a:pt x="16" y="65"/>
                  </a:lnTo>
                  <a:lnTo>
                    <a:pt x="24" y="71"/>
                  </a:lnTo>
                  <a:lnTo>
                    <a:pt x="32" y="74"/>
                  </a:lnTo>
                  <a:lnTo>
                    <a:pt x="38" y="73"/>
                  </a:lnTo>
                  <a:lnTo>
                    <a:pt x="44" y="69"/>
                  </a:lnTo>
                  <a:lnTo>
                    <a:pt x="49" y="63"/>
                  </a:lnTo>
                  <a:lnTo>
                    <a:pt x="49" y="58"/>
                  </a:lnTo>
                  <a:lnTo>
                    <a:pt x="46" y="53"/>
                  </a:lnTo>
                  <a:lnTo>
                    <a:pt x="42" y="50"/>
                  </a:lnTo>
                  <a:lnTo>
                    <a:pt x="37" y="47"/>
                  </a:lnTo>
                  <a:lnTo>
                    <a:pt x="32" y="45"/>
                  </a:lnTo>
                  <a:lnTo>
                    <a:pt x="27" y="43"/>
                  </a:lnTo>
                  <a:lnTo>
                    <a:pt x="22" y="38"/>
                  </a:lnTo>
                  <a:lnTo>
                    <a:pt x="19" y="35"/>
                  </a:lnTo>
                  <a:lnTo>
                    <a:pt x="16" y="29"/>
                  </a:lnTo>
                  <a:lnTo>
                    <a:pt x="14" y="21"/>
                  </a:lnTo>
                  <a:lnTo>
                    <a:pt x="13" y="12"/>
                  </a:lnTo>
                  <a:lnTo>
                    <a:pt x="16" y="6"/>
                  </a:lnTo>
                  <a:lnTo>
                    <a:pt x="24" y="6"/>
                  </a:lnTo>
                  <a:lnTo>
                    <a:pt x="25" y="6"/>
                  </a:lnTo>
                  <a:lnTo>
                    <a:pt x="27" y="5"/>
                  </a:lnTo>
                  <a:lnTo>
                    <a:pt x="28" y="4"/>
                  </a:lnTo>
                  <a:lnTo>
                    <a:pt x="27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" name="Freeform 108"/>
            <p:cNvSpPr>
              <a:spLocks/>
            </p:cNvSpPr>
            <p:nvPr/>
          </p:nvSpPr>
          <p:spPr bwMode="auto">
            <a:xfrm>
              <a:off x="4438" y="1726"/>
              <a:ext cx="24" cy="37"/>
            </a:xfrm>
            <a:custGeom>
              <a:avLst/>
              <a:gdLst>
                <a:gd name="T0" fmla="*/ 14 w 48"/>
                <a:gd name="T1" fmla="*/ 2 h 74"/>
                <a:gd name="T2" fmla="*/ 8 w 48"/>
                <a:gd name="T3" fmla="*/ 0 h 74"/>
                <a:gd name="T4" fmla="*/ 4 w 48"/>
                <a:gd name="T5" fmla="*/ 3 h 74"/>
                <a:gd name="T6" fmla="*/ 2 w 48"/>
                <a:gd name="T7" fmla="*/ 7 h 74"/>
                <a:gd name="T8" fmla="*/ 1 w 48"/>
                <a:gd name="T9" fmla="*/ 12 h 74"/>
                <a:gd name="T10" fmla="*/ 0 w 48"/>
                <a:gd name="T11" fmla="*/ 16 h 74"/>
                <a:gd name="T12" fmla="*/ 1 w 48"/>
                <a:gd name="T13" fmla="*/ 19 h 74"/>
                <a:gd name="T14" fmla="*/ 1 w 48"/>
                <a:gd name="T15" fmla="*/ 22 h 74"/>
                <a:gd name="T16" fmla="*/ 2 w 48"/>
                <a:gd name="T17" fmla="*/ 25 h 74"/>
                <a:gd name="T18" fmla="*/ 5 w 48"/>
                <a:gd name="T19" fmla="*/ 29 h 74"/>
                <a:gd name="T20" fmla="*/ 8 w 48"/>
                <a:gd name="T21" fmla="*/ 33 h 74"/>
                <a:gd name="T22" fmla="*/ 12 w 48"/>
                <a:gd name="T23" fmla="*/ 36 h 74"/>
                <a:gd name="T24" fmla="*/ 16 w 48"/>
                <a:gd name="T25" fmla="*/ 37 h 74"/>
                <a:gd name="T26" fmla="*/ 19 w 48"/>
                <a:gd name="T27" fmla="*/ 37 h 74"/>
                <a:gd name="T28" fmla="*/ 22 w 48"/>
                <a:gd name="T29" fmla="*/ 35 h 74"/>
                <a:gd name="T30" fmla="*/ 24 w 48"/>
                <a:gd name="T31" fmla="*/ 33 h 74"/>
                <a:gd name="T32" fmla="*/ 24 w 48"/>
                <a:gd name="T33" fmla="*/ 30 h 74"/>
                <a:gd name="T34" fmla="*/ 23 w 48"/>
                <a:gd name="T35" fmla="*/ 27 h 74"/>
                <a:gd name="T36" fmla="*/ 21 w 48"/>
                <a:gd name="T37" fmla="*/ 26 h 74"/>
                <a:gd name="T38" fmla="*/ 19 w 48"/>
                <a:gd name="T39" fmla="*/ 25 h 74"/>
                <a:gd name="T40" fmla="*/ 16 w 48"/>
                <a:gd name="T41" fmla="*/ 23 h 74"/>
                <a:gd name="T42" fmla="*/ 14 w 48"/>
                <a:gd name="T43" fmla="*/ 22 h 74"/>
                <a:gd name="T44" fmla="*/ 11 w 48"/>
                <a:gd name="T45" fmla="*/ 20 h 74"/>
                <a:gd name="T46" fmla="*/ 9 w 48"/>
                <a:gd name="T47" fmla="*/ 18 h 74"/>
                <a:gd name="T48" fmla="*/ 8 w 48"/>
                <a:gd name="T49" fmla="*/ 15 h 74"/>
                <a:gd name="T50" fmla="*/ 7 w 48"/>
                <a:gd name="T51" fmla="*/ 11 h 74"/>
                <a:gd name="T52" fmla="*/ 7 w 48"/>
                <a:gd name="T53" fmla="*/ 7 h 74"/>
                <a:gd name="T54" fmla="*/ 8 w 48"/>
                <a:gd name="T55" fmla="*/ 4 h 74"/>
                <a:gd name="T56" fmla="*/ 12 w 48"/>
                <a:gd name="T57" fmla="*/ 4 h 74"/>
                <a:gd name="T58" fmla="*/ 13 w 48"/>
                <a:gd name="T59" fmla="*/ 4 h 74"/>
                <a:gd name="T60" fmla="*/ 14 w 48"/>
                <a:gd name="T61" fmla="*/ 3 h 74"/>
                <a:gd name="T62" fmla="*/ 14 w 48"/>
                <a:gd name="T63" fmla="*/ 2 h 74"/>
                <a:gd name="T64" fmla="*/ 14 w 48"/>
                <a:gd name="T65" fmla="*/ 2 h 74"/>
                <a:gd name="T66" fmla="*/ 14 w 48"/>
                <a:gd name="T67" fmla="*/ 2 h 7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8" h="74">
                  <a:moveTo>
                    <a:pt x="27" y="3"/>
                  </a:moveTo>
                  <a:lnTo>
                    <a:pt x="16" y="0"/>
                  </a:lnTo>
                  <a:lnTo>
                    <a:pt x="8" y="5"/>
                  </a:lnTo>
                  <a:lnTo>
                    <a:pt x="4" y="14"/>
                  </a:lnTo>
                  <a:lnTo>
                    <a:pt x="1" y="24"/>
                  </a:lnTo>
                  <a:lnTo>
                    <a:pt x="0" y="31"/>
                  </a:lnTo>
                  <a:lnTo>
                    <a:pt x="1" y="37"/>
                  </a:lnTo>
                  <a:lnTo>
                    <a:pt x="1" y="44"/>
                  </a:lnTo>
                  <a:lnTo>
                    <a:pt x="4" y="50"/>
                  </a:lnTo>
                  <a:lnTo>
                    <a:pt x="9" y="58"/>
                  </a:lnTo>
                  <a:lnTo>
                    <a:pt x="16" y="65"/>
                  </a:lnTo>
                  <a:lnTo>
                    <a:pt x="24" y="72"/>
                  </a:lnTo>
                  <a:lnTo>
                    <a:pt x="32" y="74"/>
                  </a:lnTo>
                  <a:lnTo>
                    <a:pt x="38" y="73"/>
                  </a:lnTo>
                  <a:lnTo>
                    <a:pt x="44" y="69"/>
                  </a:lnTo>
                  <a:lnTo>
                    <a:pt x="48" y="65"/>
                  </a:lnTo>
                  <a:lnTo>
                    <a:pt x="48" y="59"/>
                  </a:lnTo>
                  <a:lnTo>
                    <a:pt x="46" y="54"/>
                  </a:lnTo>
                  <a:lnTo>
                    <a:pt x="42" y="51"/>
                  </a:lnTo>
                  <a:lnTo>
                    <a:pt x="37" y="49"/>
                  </a:lnTo>
                  <a:lnTo>
                    <a:pt x="32" y="46"/>
                  </a:lnTo>
                  <a:lnTo>
                    <a:pt x="27" y="43"/>
                  </a:lnTo>
                  <a:lnTo>
                    <a:pt x="22" y="39"/>
                  </a:lnTo>
                  <a:lnTo>
                    <a:pt x="18" y="35"/>
                  </a:lnTo>
                  <a:lnTo>
                    <a:pt x="16" y="29"/>
                  </a:lnTo>
                  <a:lnTo>
                    <a:pt x="14" y="21"/>
                  </a:lnTo>
                  <a:lnTo>
                    <a:pt x="13" y="13"/>
                  </a:lnTo>
                  <a:lnTo>
                    <a:pt x="15" y="7"/>
                  </a:lnTo>
                  <a:lnTo>
                    <a:pt x="24" y="7"/>
                  </a:lnTo>
                  <a:lnTo>
                    <a:pt x="25" y="7"/>
                  </a:lnTo>
                  <a:lnTo>
                    <a:pt x="27" y="6"/>
                  </a:lnTo>
                  <a:lnTo>
                    <a:pt x="28" y="4"/>
                  </a:lnTo>
                  <a:lnTo>
                    <a:pt x="27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" name="Freeform 109"/>
            <p:cNvSpPr>
              <a:spLocks/>
            </p:cNvSpPr>
            <p:nvPr/>
          </p:nvSpPr>
          <p:spPr bwMode="auto">
            <a:xfrm>
              <a:off x="4983" y="1954"/>
              <a:ext cx="24" cy="37"/>
            </a:xfrm>
            <a:custGeom>
              <a:avLst/>
              <a:gdLst>
                <a:gd name="T0" fmla="*/ 13 w 48"/>
                <a:gd name="T1" fmla="*/ 2 h 74"/>
                <a:gd name="T2" fmla="*/ 8 w 48"/>
                <a:gd name="T3" fmla="*/ 0 h 74"/>
                <a:gd name="T4" fmla="*/ 4 w 48"/>
                <a:gd name="T5" fmla="*/ 3 h 74"/>
                <a:gd name="T6" fmla="*/ 2 w 48"/>
                <a:gd name="T7" fmla="*/ 7 h 74"/>
                <a:gd name="T8" fmla="*/ 1 w 48"/>
                <a:gd name="T9" fmla="*/ 13 h 74"/>
                <a:gd name="T10" fmla="*/ 0 w 48"/>
                <a:gd name="T11" fmla="*/ 15 h 74"/>
                <a:gd name="T12" fmla="*/ 1 w 48"/>
                <a:gd name="T13" fmla="*/ 19 h 74"/>
                <a:gd name="T14" fmla="*/ 1 w 48"/>
                <a:gd name="T15" fmla="*/ 22 h 74"/>
                <a:gd name="T16" fmla="*/ 2 w 48"/>
                <a:gd name="T17" fmla="*/ 25 h 74"/>
                <a:gd name="T18" fmla="*/ 4 w 48"/>
                <a:gd name="T19" fmla="*/ 29 h 74"/>
                <a:gd name="T20" fmla="*/ 8 w 48"/>
                <a:gd name="T21" fmla="*/ 33 h 74"/>
                <a:gd name="T22" fmla="*/ 12 w 48"/>
                <a:gd name="T23" fmla="*/ 36 h 74"/>
                <a:gd name="T24" fmla="*/ 16 w 48"/>
                <a:gd name="T25" fmla="*/ 37 h 74"/>
                <a:gd name="T26" fmla="*/ 19 w 48"/>
                <a:gd name="T27" fmla="*/ 37 h 74"/>
                <a:gd name="T28" fmla="*/ 22 w 48"/>
                <a:gd name="T29" fmla="*/ 35 h 74"/>
                <a:gd name="T30" fmla="*/ 24 w 48"/>
                <a:gd name="T31" fmla="*/ 33 h 74"/>
                <a:gd name="T32" fmla="*/ 24 w 48"/>
                <a:gd name="T33" fmla="*/ 30 h 74"/>
                <a:gd name="T34" fmla="*/ 23 w 48"/>
                <a:gd name="T35" fmla="*/ 28 h 74"/>
                <a:gd name="T36" fmla="*/ 21 w 48"/>
                <a:gd name="T37" fmla="*/ 25 h 74"/>
                <a:gd name="T38" fmla="*/ 18 w 48"/>
                <a:gd name="T39" fmla="*/ 24 h 74"/>
                <a:gd name="T40" fmla="*/ 16 w 48"/>
                <a:gd name="T41" fmla="*/ 23 h 74"/>
                <a:gd name="T42" fmla="*/ 13 w 48"/>
                <a:gd name="T43" fmla="*/ 22 h 74"/>
                <a:gd name="T44" fmla="*/ 11 w 48"/>
                <a:gd name="T45" fmla="*/ 20 h 74"/>
                <a:gd name="T46" fmla="*/ 9 w 48"/>
                <a:gd name="T47" fmla="*/ 18 h 74"/>
                <a:gd name="T48" fmla="*/ 8 w 48"/>
                <a:gd name="T49" fmla="*/ 15 h 74"/>
                <a:gd name="T50" fmla="*/ 6 w 48"/>
                <a:gd name="T51" fmla="*/ 11 h 74"/>
                <a:gd name="T52" fmla="*/ 6 w 48"/>
                <a:gd name="T53" fmla="*/ 6 h 74"/>
                <a:gd name="T54" fmla="*/ 8 w 48"/>
                <a:gd name="T55" fmla="*/ 3 h 74"/>
                <a:gd name="T56" fmla="*/ 12 w 48"/>
                <a:gd name="T57" fmla="*/ 3 h 74"/>
                <a:gd name="T58" fmla="*/ 13 w 48"/>
                <a:gd name="T59" fmla="*/ 3 h 74"/>
                <a:gd name="T60" fmla="*/ 13 w 48"/>
                <a:gd name="T61" fmla="*/ 3 h 74"/>
                <a:gd name="T62" fmla="*/ 14 w 48"/>
                <a:gd name="T63" fmla="*/ 2 h 74"/>
                <a:gd name="T64" fmla="*/ 13 w 48"/>
                <a:gd name="T65" fmla="*/ 2 h 74"/>
                <a:gd name="T66" fmla="*/ 13 w 48"/>
                <a:gd name="T67" fmla="*/ 2 h 7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8" h="74">
                  <a:moveTo>
                    <a:pt x="26" y="3"/>
                  </a:moveTo>
                  <a:lnTo>
                    <a:pt x="16" y="0"/>
                  </a:lnTo>
                  <a:lnTo>
                    <a:pt x="8" y="5"/>
                  </a:lnTo>
                  <a:lnTo>
                    <a:pt x="3" y="14"/>
                  </a:lnTo>
                  <a:lnTo>
                    <a:pt x="1" y="25"/>
                  </a:lnTo>
                  <a:lnTo>
                    <a:pt x="0" y="30"/>
                  </a:lnTo>
                  <a:lnTo>
                    <a:pt x="1" y="37"/>
                  </a:lnTo>
                  <a:lnTo>
                    <a:pt x="1" y="44"/>
                  </a:lnTo>
                  <a:lnTo>
                    <a:pt x="3" y="50"/>
                  </a:lnTo>
                  <a:lnTo>
                    <a:pt x="8" y="58"/>
                  </a:lnTo>
                  <a:lnTo>
                    <a:pt x="15" y="65"/>
                  </a:lnTo>
                  <a:lnTo>
                    <a:pt x="23" y="72"/>
                  </a:lnTo>
                  <a:lnTo>
                    <a:pt x="32" y="74"/>
                  </a:lnTo>
                  <a:lnTo>
                    <a:pt x="38" y="73"/>
                  </a:lnTo>
                  <a:lnTo>
                    <a:pt x="43" y="70"/>
                  </a:lnTo>
                  <a:lnTo>
                    <a:pt x="47" y="65"/>
                  </a:lnTo>
                  <a:lnTo>
                    <a:pt x="48" y="59"/>
                  </a:lnTo>
                  <a:lnTo>
                    <a:pt x="46" y="55"/>
                  </a:lnTo>
                  <a:lnTo>
                    <a:pt x="41" y="50"/>
                  </a:lnTo>
                  <a:lnTo>
                    <a:pt x="36" y="48"/>
                  </a:lnTo>
                  <a:lnTo>
                    <a:pt x="31" y="45"/>
                  </a:lnTo>
                  <a:lnTo>
                    <a:pt x="26" y="43"/>
                  </a:lnTo>
                  <a:lnTo>
                    <a:pt x="21" y="39"/>
                  </a:lnTo>
                  <a:lnTo>
                    <a:pt x="17" y="35"/>
                  </a:lnTo>
                  <a:lnTo>
                    <a:pt x="15" y="29"/>
                  </a:lnTo>
                  <a:lnTo>
                    <a:pt x="12" y="21"/>
                  </a:lnTo>
                  <a:lnTo>
                    <a:pt x="12" y="12"/>
                  </a:lnTo>
                  <a:lnTo>
                    <a:pt x="15" y="6"/>
                  </a:lnTo>
                  <a:lnTo>
                    <a:pt x="23" y="6"/>
                  </a:lnTo>
                  <a:lnTo>
                    <a:pt x="25" y="6"/>
                  </a:lnTo>
                  <a:lnTo>
                    <a:pt x="26" y="5"/>
                  </a:lnTo>
                  <a:lnTo>
                    <a:pt x="27" y="4"/>
                  </a:lnTo>
                  <a:lnTo>
                    <a:pt x="2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" name="Freeform 110"/>
            <p:cNvSpPr>
              <a:spLocks/>
            </p:cNvSpPr>
            <p:nvPr/>
          </p:nvSpPr>
          <p:spPr bwMode="auto">
            <a:xfrm>
              <a:off x="4944" y="2029"/>
              <a:ext cx="24" cy="37"/>
            </a:xfrm>
            <a:custGeom>
              <a:avLst/>
              <a:gdLst>
                <a:gd name="T0" fmla="*/ 14 w 49"/>
                <a:gd name="T1" fmla="*/ 2 h 74"/>
                <a:gd name="T2" fmla="*/ 9 w 49"/>
                <a:gd name="T3" fmla="*/ 0 h 74"/>
                <a:gd name="T4" fmla="*/ 5 w 49"/>
                <a:gd name="T5" fmla="*/ 3 h 74"/>
                <a:gd name="T6" fmla="*/ 2 w 49"/>
                <a:gd name="T7" fmla="*/ 7 h 74"/>
                <a:gd name="T8" fmla="*/ 1 w 49"/>
                <a:gd name="T9" fmla="*/ 12 h 74"/>
                <a:gd name="T10" fmla="*/ 0 w 49"/>
                <a:gd name="T11" fmla="*/ 15 h 74"/>
                <a:gd name="T12" fmla="*/ 1 w 49"/>
                <a:gd name="T13" fmla="*/ 19 h 74"/>
                <a:gd name="T14" fmla="*/ 1 w 49"/>
                <a:gd name="T15" fmla="*/ 22 h 74"/>
                <a:gd name="T16" fmla="*/ 2 w 49"/>
                <a:gd name="T17" fmla="*/ 25 h 74"/>
                <a:gd name="T18" fmla="*/ 5 w 49"/>
                <a:gd name="T19" fmla="*/ 29 h 74"/>
                <a:gd name="T20" fmla="*/ 8 w 49"/>
                <a:gd name="T21" fmla="*/ 33 h 74"/>
                <a:gd name="T22" fmla="*/ 12 w 49"/>
                <a:gd name="T23" fmla="*/ 36 h 74"/>
                <a:gd name="T24" fmla="*/ 16 w 49"/>
                <a:gd name="T25" fmla="*/ 37 h 74"/>
                <a:gd name="T26" fmla="*/ 19 w 49"/>
                <a:gd name="T27" fmla="*/ 37 h 74"/>
                <a:gd name="T28" fmla="*/ 22 w 49"/>
                <a:gd name="T29" fmla="*/ 35 h 74"/>
                <a:gd name="T30" fmla="*/ 24 w 49"/>
                <a:gd name="T31" fmla="*/ 33 h 74"/>
                <a:gd name="T32" fmla="*/ 24 w 49"/>
                <a:gd name="T33" fmla="*/ 29 h 74"/>
                <a:gd name="T34" fmla="*/ 23 w 49"/>
                <a:gd name="T35" fmla="*/ 27 h 74"/>
                <a:gd name="T36" fmla="*/ 21 w 49"/>
                <a:gd name="T37" fmla="*/ 25 h 74"/>
                <a:gd name="T38" fmla="*/ 18 w 49"/>
                <a:gd name="T39" fmla="*/ 24 h 74"/>
                <a:gd name="T40" fmla="*/ 16 w 49"/>
                <a:gd name="T41" fmla="*/ 23 h 74"/>
                <a:gd name="T42" fmla="*/ 14 w 49"/>
                <a:gd name="T43" fmla="*/ 22 h 74"/>
                <a:gd name="T44" fmla="*/ 11 w 49"/>
                <a:gd name="T45" fmla="*/ 19 h 74"/>
                <a:gd name="T46" fmla="*/ 9 w 49"/>
                <a:gd name="T47" fmla="*/ 18 h 74"/>
                <a:gd name="T48" fmla="*/ 8 w 49"/>
                <a:gd name="T49" fmla="*/ 15 h 74"/>
                <a:gd name="T50" fmla="*/ 7 w 49"/>
                <a:gd name="T51" fmla="*/ 11 h 74"/>
                <a:gd name="T52" fmla="*/ 7 w 49"/>
                <a:gd name="T53" fmla="*/ 6 h 74"/>
                <a:gd name="T54" fmla="*/ 8 w 49"/>
                <a:gd name="T55" fmla="*/ 3 h 74"/>
                <a:gd name="T56" fmla="*/ 12 w 49"/>
                <a:gd name="T57" fmla="*/ 3 h 74"/>
                <a:gd name="T58" fmla="*/ 13 w 49"/>
                <a:gd name="T59" fmla="*/ 3 h 74"/>
                <a:gd name="T60" fmla="*/ 13 w 49"/>
                <a:gd name="T61" fmla="*/ 3 h 74"/>
                <a:gd name="T62" fmla="*/ 14 w 49"/>
                <a:gd name="T63" fmla="*/ 2 h 74"/>
                <a:gd name="T64" fmla="*/ 14 w 49"/>
                <a:gd name="T65" fmla="*/ 2 h 74"/>
                <a:gd name="T66" fmla="*/ 14 w 49"/>
                <a:gd name="T67" fmla="*/ 2 h 7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9" h="74">
                  <a:moveTo>
                    <a:pt x="28" y="3"/>
                  </a:moveTo>
                  <a:lnTo>
                    <a:pt x="18" y="0"/>
                  </a:lnTo>
                  <a:lnTo>
                    <a:pt x="10" y="5"/>
                  </a:lnTo>
                  <a:lnTo>
                    <a:pt x="4" y="13"/>
                  </a:lnTo>
                  <a:lnTo>
                    <a:pt x="2" y="23"/>
                  </a:lnTo>
                  <a:lnTo>
                    <a:pt x="0" y="30"/>
                  </a:lnTo>
                  <a:lnTo>
                    <a:pt x="2" y="37"/>
                  </a:lnTo>
                  <a:lnTo>
                    <a:pt x="3" y="44"/>
                  </a:lnTo>
                  <a:lnTo>
                    <a:pt x="5" y="50"/>
                  </a:lnTo>
                  <a:lnTo>
                    <a:pt x="10" y="58"/>
                  </a:lnTo>
                  <a:lnTo>
                    <a:pt x="17" y="65"/>
                  </a:lnTo>
                  <a:lnTo>
                    <a:pt x="25" y="72"/>
                  </a:lnTo>
                  <a:lnTo>
                    <a:pt x="33" y="74"/>
                  </a:lnTo>
                  <a:lnTo>
                    <a:pt x="38" y="73"/>
                  </a:lnTo>
                  <a:lnTo>
                    <a:pt x="44" y="69"/>
                  </a:lnTo>
                  <a:lnTo>
                    <a:pt x="49" y="65"/>
                  </a:lnTo>
                  <a:lnTo>
                    <a:pt x="49" y="58"/>
                  </a:lnTo>
                  <a:lnTo>
                    <a:pt x="47" y="53"/>
                  </a:lnTo>
                  <a:lnTo>
                    <a:pt x="42" y="50"/>
                  </a:lnTo>
                  <a:lnTo>
                    <a:pt x="37" y="48"/>
                  </a:lnTo>
                  <a:lnTo>
                    <a:pt x="33" y="45"/>
                  </a:lnTo>
                  <a:lnTo>
                    <a:pt x="28" y="43"/>
                  </a:lnTo>
                  <a:lnTo>
                    <a:pt x="23" y="38"/>
                  </a:lnTo>
                  <a:lnTo>
                    <a:pt x="19" y="35"/>
                  </a:lnTo>
                  <a:lnTo>
                    <a:pt x="17" y="29"/>
                  </a:lnTo>
                  <a:lnTo>
                    <a:pt x="14" y="21"/>
                  </a:lnTo>
                  <a:lnTo>
                    <a:pt x="14" y="12"/>
                  </a:lnTo>
                  <a:lnTo>
                    <a:pt x="17" y="6"/>
                  </a:lnTo>
                  <a:lnTo>
                    <a:pt x="25" y="6"/>
                  </a:lnTo>
                  <a:lnTo>
                    <a:pt x="26" y="6"/>
                  </a:lnTo>
                  <a:lnTo>
                    <a:pt x="27" y="5"/>
                  </a:lnTo>
                  <a:lnTo>
                    <a:pt x="28" y="4"/>
                  </a:lnTo>
                  <a:lnTo>
                    <a:pt x="28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" name="Freeform 111"/>
            <p:cNvSpPr>
              <a:spLocks/>
            </p:cNvSpPr>
            <p:nvPr/>
          </p:nvSpPr>
          <p:spPr bwMode="auto">
            <a:xfrm>
              <a:off x="5035" y="2043"/>
              <a:ext cx="24" cy="37"/>
            </a:xfrm>
            <a:custGeom>
              <a:avLst/>
              <a:gdLst>
                <a:gd name="T0" fmla="*/ 14 w 48"/>
                <a:gd name="T1" fmla="*/ 2 h 74"/>
                <a:gd name="T2" fmla="*/ 9 w 48"/>
                <a:gd name="T3" fmla="*/ 0 h 74"/>
                <a:gd name="T4" fmla="*/ 4 w 48"/>
                <a:gd name="T5" fmla="*/ 3 h 74"/>
                <a:gd name="T6" fmla="*/ 2 w 48"/>
                <a:gd name="T7" fmla="*/ 7 h 74"/>
                <a:gd name="T8" fmla="*/ 0 w 48"/>
                <a:gd name="T9" fmla="*/ 12 h 74"/>
                <a:gd name="T10" fmla="*/ 0 w 48"/>
                <a:gd name="T11" fmla="*/ 16 h 74"/>
                <a:gd name="T12" fmla="*/ 0 w 48"/>
                <a:gd name="T13" fmla="*/ 19 h 74"/>
                <a:gd name="T14" fmla="*/ 1 w 48"/>
                <a:gd name="T15" fmla="*/ 22 h 74"/>
                <a:gd name="T16" fmla="*/ 2 w 48"/>
                <a:gd name="T17" fmla="*/ 25 h 74"/>
                <a:gd name="T18" fmla="*/ 4 w 48"/>
                <a:gd name="T19" fmla="*/ 29 h 74"/>
                <a:gd name="T20" fmla="*/ 8 w 48"/>
                <a:gd name="T21" fmla="*/ 32 h 74"/>
                <a:gd name="T22" fmla="*/ 12 w 48"/>
                <a:gd name="T23" fmla="*/ 36 h 74"/>
                <a:gd name="T24" fmla="*/ 16 w 48"/>
                <a:gd name="T25" fmla="*/ 37 h 74"/>
                <a:gd name="T26" fmla="*/ 19 w 48"/>
                <a:gd name="T27" fmla="*/ 37 h 74"/>
                <a:gd name="T28" fmla="*/ 22 w 48"/>
                <a:gd name="T29" fmla="*/ 35 h 74"/>
                <a:gd name="T30" fmla="*/ 24 w 48"/>
                <a:gd name="T31" fmla="*/ 32 h 74"/>
                <a:gd name="T32" fmla="*/ 24 w 48"/>
                <a:gd name="T33" fmla="*/ 30 h 74"/>
                <a:gd name="T34" fmla="*/ 23 w 48"/>
                <a:gd name="T35" fmla="*/ 27 h 74"/>
                <a:gd name="T36" fmla="*/ 21 w 48"/>
                <a:gd name="T37" fmla="*/ 26 h 74"/>
                <a:gd name="T38" fmla="*/ 18 w 48"/>
                <a:gd name="T39" fmla="*/ 24 h 74"/>
                <a:gd name="T40" fmla="*/ 16 w 48"/>
                <a:gd name="T41" fmla="*/ 23 h 74"/>
                <a:gd name="T42" fmla="*/ 14 w 48"/>
                <a:gd name="T43" fmla="*/ 22 h 74"/>
                <a:gd name="T44" fmla="*/ 11 w 48"/>
                <a:gd name="T45" fmla="*/ 20 h 74"/>
                <a:gd name="T46" fmla="*/ 9 w 48"/>
                <a:gd name="T47" fmla="*/ 18 h 74"/>
                <a:gd name="T48" fmla="*/ 8 w 48"/>
                <a:gd name="T49" fmla="*/ 15 h 74"/>
                <a:gd name="T50" fmla="*/ 7 w 48"/>
                <a:gd name="T51" fmla="*/ 11 h 74"/>
                <a:gd name="T52" fmla="*/ 7 w 48"/>
                <a:gd name="T53" fmla="*/ 7 h 74"/>
                <a:gd name="T54" fmla="*/ 8 w 48"/>
                <a:gd name="T55" fmla="*/ 4 h 74"/>
                <a:gd name="T56" fmla="*/ 12 w 48"/>
                <a:gd name="T57" fmla="*/ 4 h 74"/>
                <a:gd name="T58" fmla="*/ 13 w 48"/>
                <a:gd name="T59" fmla="*/ 4 h 74"/>
                <a:gd name="T60" fmla="*/ 13 w 48"/>
                <a:gd name="T61" fmla="*/ 3 h 74"/>
                <a:gd name="T62" fmla="*/ 14 w 48"/>
                <a:gd name="T63" fmla="*/ 3 h 74"/>
                <a:gd name="T64" fmla="*/ 14 w 48"/>
                <a:gd name="T65" fmla="*/ 2 h 74"/>
                <a:gd name="T66" fmla="*/ 14 w 48"/>
                <a:gd name="T67" fmla="*/ 2 h 7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8" h="74">
                  <a:moveTo>
                    <a:pt x="27" y="3"/>
                  </a:moveTo>
                  <a:lnTo>
                    <a:pt x="17" y="0"/>
                  </a:lnTo>
                  <a:lnTo>
                    <a:pt x="8" y="5"/>
                  </a:lnTo>
                  <a:lnTo>
                    <a:pt x="3" y="14"/>
                  </a:lnTo>
                  <a:lnTo>
                    <a:pt x="0" y="24"/>
                  </a:lnTo>
                  <a:lnTo>
                    <a:pt x="0" y="31"/>
                  </a:lnTo>
                  <a:lnTo>
                    <a:pt x="0" y="37"/>
                  </a:lnTo>
                  <a:lnTo>
                    <a:pt x="2" y="44"/>
                  </a:lnTo>
                  <a:lnTo>
                    <a:pt x="4" y="49"/>
                  </a:lnTo>
                  <a:lnTo>
                    <a:pt x="8" y="58"/>
                  </a:lnTo>
                  <a:lnTo>
                    <a:pt x="15" y="64"/>
                  </a:lnTo>
                  <a:lnTo>
                    <a:pt x="23" y="71"/>
                  </a:lnTo>
                  <a:lnTo>
                    <a:pt x="32" y="74"/>
                  </a:lnTo>
                  <a:lnTo>
                    <a:pt x="37" y="73"/>
                  </a:lnTo>
                  <a:lnTo>
                    <a:pt x="43" y="69"/>
                  </a:lnTo>
                  <a:lnTo>
                    <a:pt x="48" y="64"/>
                  </a:lnTo>
                  <a:lnTo>
                    <a:pt x="48" y="59"/>
                  </a:lnTo>
                  <a:lnTo>
                    <a:pt x="45" y="54"/>
                  </a:lnTo>
                  <a:lnTo>
                    <a:pt x="42" y="51"/>
                  </a:lnTo>
                  <a:lnTo>
                    <a:pt x="36" y="48"/>
                  </a:lnTo>
                  <a:lnTo>
                    <a:pt x="32" y="46"/>
                  </a:lnTo>
                  <a:lnTo>
                    <a:pt x="27" y="43"/>
                  </a:lnTo>
                  <a:lnTo>
                    <a:pt x="22" y="39"/>
                  </a:lnTo>
                  <a:lnTo>
                    <a:pt x="18" y="35"/>
                  </a:lnTo>
                  <a:lnTo>
                    <a:pt x="15" y="29"/>
                  </a:lnTo>
                  <a:lnTo>
                    <a:pt x="13" y="21"/>
                  </a:lnTo>
                  <a:lnTo>
                    <a:pt x="13" y="13"/>
                  </a:lnTo>
                  <a:lnTo>
                    <a:pt x="15" y="7"/>
                  </a:lnTo>
                  <a:lnTo>
                    <a:pt x="23" y="7"/>
                  </a:lnTo>
                  <a:lnTo>
                    <a:pt x="25" y="7"/>
                  </a:lnTo>
                  <a:lnTo>
                    <a:pt x="26" y="6"/>
                  </a:lnTo>
                  <a:lnTo>
                    <a:pt x="27" y="5"/>
                  </a:lnTo>
                  <a:lnTo>
                    <a:pt x="27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" name="Freeform 112"/>
            <p:cNvSpPr>
              <a:spLocks/>
            </p:cNvSpPr>
            <p:nvPr/>
          </p:nvSpPr>
          <p:spPr bwMode="auto">
            <a:xfrm>
              <a:off x="5096" y="1991"/>
              <a:ext cx="24" cy="36"/>
            </a:xfrm>
            <a:custGeom>
              <a:avLst/>
              <a:gdLst>
                <a:gd name="T0" fmla="*/ 13 w 49"/>
                <a:gd name="T1" fmla="*/ 1 h 74"/>
                <a:gd name="T2" fmla="*/ 8 w 49"/>
                <a:gd name="T3" fmla="*/ 0 h 74"/>
                <a:gd name="T4" fmla="*/ 4 w 49"/>
                <a:gd name="T5" fmla="*/ 2 h 74"/>
                <a:gd name="T6" fmla="*/ 2 w 49"/>
                <a:gd name="T7" fmla="*/ 7 h 74"/>
                <a:gd name="T8" fmla="*/ 1 w 49"/>
                <a:gd name="T9" fmla="*/ 12 h 74"/>
                <a:gd name="T10" fmla="*/ 0 w 49"/>
                <a:gd name="T11" fmla="*/ 15 h 74"/>
                <a:gd name="T12" fmla="*/ 1 w 49"/>
                <a:gd name="T13" fmla="*/ 18 h 74"/>
                <a:gd name="T14" fmla="*/ 1 w 49"/>
                <a:gd name="T15" fmla="*/ 21 h 74"/>
                <a:gd name="T16" fmla="*/ 2 w 49"/>
                <a:gd name="T17" fmla="*/ 24 h 74"/>
                <a:gd name="T18" fmla="*/ 4 w 49"/>
                <a:gd name="T19" fmla="*/ 28 h 74"/>
                <a:gd name="T20" fmla="*/ 7 w 49"/>
                <a:gd name="T21" fmla="*/ 32 h 74"/>
                <a:gd name="T22" fmla="*/ 11 w 49"/>
                <a:gd name="T23" fmla="*/ 35 h 74"/>
                <a:gd name="T24" fmla="*/ 16 w 49"/>
                <a:gd name="T25" fmla="*/ 36 h 74"/>
                <a:gd name="T26" fmla="*/ 19 w 49"/>
                <a:gd name="T27" fmla="*/ 36 h 74"/>
                <a:gd name="T28" fmla="*/ 22 w 49"/>
                <a:gd name="T29" fmla="*/ 34 h 74"/>
                <a:gd name="T30" fmla="*/ 24 w 49"/>
                <a:gd name="T31" fmla="*/ 32 h 74"/>
                <a:gd name="T32" fmla="*/ 24 w 49"/>
                <a:gd name="T33" fmla="*/ 29 h 74"/>
                <a:gd name="T34" fmla="*/ 23 w 49"/>
                <a:gd name="T35" fmla="*/ 26 h 74"/>
                <a:gd name="T36" fmla="*/ 21 w 49"/>
                <a:gd name="T37" fmla="*/ 25 h 74"/>
                <a:gd name="T38" fmla="*/ 18 w 49"/>
                <a:gd name="T39" fmla="*/ 23 h 74"/>
                <a:gd name="T40" fmla="*/ 15 w 49"/>
                <a:gd name="T41" fmla="*/ 22 h 74"/>
                <a:gd name="T42" fmla="*/ 13 w 49"/>
                <a:gd name="T43" fmla="*/ 21 h 74"/>
                <a:gd name="T44" fmla="*/ 11 w 49"/>
                <a:gd name="T45" fmla="*/ 19 h 74"/>
                <a:gd name="T46" fmla="*/ 9 w 49"/>
                <a:gd name="T47" fmla="*/ 17 h 74"/>
                <a:gd name="T48" fmla="*/ 7 w 49"/>
                <a:gd name="T49" fmla="*/ 14 h 74"/>
                <a:gd name="T50" fmla="*/ 6 w 49"/>
                <a:gd name="T51" fmla="*/ 10 h 74"/>
                <a:gd name="T52" fmla="*/ 6 w 49"/>
                <a:gd name="T53" fmla="*/ 6 h 74"/>
                <a:gd name="T54" fmla="*/ 7 w 49"/>
                <a:gd name="T55" fmla="*/ 3 h 74"/>
                <a:gd name="T56" fmla="*/ 11 w 49"/>
                <a:gd name="T57" fmla="*/ 3 h 74"/>
                <a:gd name="T58" fmla="*/ 13 w 49"/>
                <a:gd name="T59" fmla="*/ 3 h 74"/>
                <a:gd name="T60" fmla="*/ 13 w 49"/>
                <a:gd name="T61" fmla="*/ 2 h 74"/>
                <a:gd name="T62" fmla="*/ 14 w 49"/>
                <a:gd name="T63" fmla="*/ 2 h 74"/>
                <a:gd name="T64" fmla="*/ 13 w 49"/>
                <a:gd name="T65" fmla="*/ 1 h 74"/>
                <a:gd name="T66" fmla="*/ 13 w 49"/>
                <a:gd name="T67" fmla="*/ 1 h 7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9" h="74">
                  <a:moveTo>
                    <a:pt x="27" y="2"/>
                  </a:moveTo>
                  <a:lnTo>
                    <a:pt x="16" y="0"/>
                  </a:lnTo>
                  <a:lnTo>
                    <a:pt x="8" y="5"/>
                  </a:lnTo>
                  <a:lnTo>
                    <a:pt x="4" y="14"/>
                  </a:lnTo>
                  <a:lnTo>
                    <a:pt x="2" y="24"/>
                  </a:lnTo>
                  <a:lnTo>
                    <a:pt x="0" y="30"/>
                  </a:lnTo>
                  <a:lnTo>
                    <a:pt x="2" y="37"/>
                  </a:lnTo>
                  <a:lnTo>
                    <a:pt x="2" y="44"/>
                  </a:lnTo>
                  <a:lnTo>
                    <a:pt x="4" y="50"/>
                  </a:lnTo>
                  <a:lnTo>
                    <a:pt x="8" y="58"/>
                  </a:lnTo>
                  <a:lnTo>
                    <a:pt x="15" y="65"/>
                  </a:lnTo>
                  <a:lnTo>
                    <a:pt x="23" y="72"/>
                  </a:lnTo>
                  <a:lnTo>
                    <a:pt x="33" y="74"/>
                  </a:lnTo>
                  <a:lnTo>
                    <a:pt x="38" y="73"/>
                  </a:lnTo>
                  <a:lnTo>
                    <a:pt x="44" y="69"/>
                  </a:lnTo>
                  <a:lnTo>
                    <a:pt x="48" y="65"/>
                  </a:lnTo>
                  <a:lnTo>
                    <a:pt x="49" y="59"/>
                  </a:lnTo>
                  <a:lnTo>
                    <a:pt x="46" y="54"/>
                  </a:lnTo>
                  <a:lnTo>
                    <a:pt x="42" y="51"/>
                  </a:lnTo>
                  <a:lnTo>
                    <a:pt x="37" y="48"/>
                  </a:lnTo>
                  <a:lnTo>
                    <a:pt x="31" y="46"/>
                  </a:lnTo>
                  <a:lnTo>
                    <a:pt x="27" y="43"/>
                  </a:lnTo>
                  <a:lnTo>
                    <a:pt x="22" y="39"/>
                  </a:lnTo>
                  <a:lnTo>
                    <a:pt x="18" y="35"/>
                  </a:lnTo>
                  <a:lnTo>
                    <a:pt x="15" y="29"/>
                  </a:lnTo>
                  <a:lnTo>
                    <a:pt x="13" y="21"/>
                  </a:lnTo>
                  <a:lnTo>
                    <a:pt x="13" y="13"/>
                  </a:lnTo>
                  <a:lnTo>
                    <a:pt x="15" y="7"/>
                  </a:lnTo>
                  <a:lnTo>
                    <a:pt x="23" y="7"/>
                  </a:lnTo>
                  <a:lnTo>
                    <a:pt x="26" y="7"/>
                  </a:lnTo>
                  <a:lnTo>
                    <a:pt x="27" y="5"/>
                  </a:lnTo>
                  <a:lnTo>
                    <a:pt x="28" y="4"/>
                  </a:lnTo>
                  <a:lnTo>
                    <a:pt x="27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" name="Freeform 113"/>
            <p:cNvSpPr>
              <a:spLocks/>
            </p:cNvSpPr>
            <p:nvPr/>
          </p:nvSpPr>
          <p:spPr bwMode="auto">
            <a:xfrm>
              <a:off x="5179" y="2052"/>
              <a:ext cx="23" cy="37"/>
            </a:xfrm>
            <a:custGeom>
              <a:avLst/>
              <a:gdLst>
                <a:gd name="T0" fmla="*/ 13 w 47"/>
                <a:gd name="T1" fmla="*/ 2 h 74"/>
                <a:gd name="T2" fmla="*/ 8 w 47"/>
                <a:gd name="T3" fmla="*/ 0 h 74"/>
                <a:gd name="T4" fmla="*/ 4 w 47"/>
                <a:gd name="T5" fmla="*/ 3 h 74"/>
                <a:gd name="T6" fmla="*/ 2 w 47"/>
                <a:gd name="T7" fmla="*/ 7 h 74"/>
                <a:gd name="T8" fmla="*/ 0 w 47"/>
                <a:gd name="T9" fmla="*/ 13 h 74"/>
                <a:gd name="T10" fmla="*/ 0 w 47"/>
                <a:gd name="T11" fmla="*/ 15 h 74"/>
                <a:gd name="T12" fmla="*/ 0 w 47"/>
                <a:gd name="T13" fmla="*/ 19 h 74"/>
                <a:gd name="T14" fmla="*/ 0 w 47"/>
                <a:gd name="T15" fmla="*/ 22 h 74"/>
                <a:gd name="T16" fmla="*/ 2 w 47"/>
                <a:gd name="T17" fmla="*/ 25 h 74"/>
                <a:gd name="T18" fmla="*/ 4 w 47"/>
                <a:gd name="T19" fmla="*/ 29 h 74"/>
                <a:gd name="T20" fmla="*/ 7 w 47"/>
                <a:gd name="T21" fmla="*/ 33 h 74"/>
                <a:gd name="T22" fmla="*/ 11 w 47"/>
                <a:gd name="T23" fmla="*/ 36 h 74"/>
                <a:gd name="T24" fmla="*/ 15 w 47"/>
                <a:gd name="T25" fmla="*/ 37 h 74"/>
                <a:gd name="T26" fmla="*/ 18 w 47"/>
                <a:gd name="T27" fmla="*/ 37 h 74"/>
                <a:gd name="T28" fmla="*/ 21 w 47"/>
                <a:gd name="T29" fmla="*/ 35 h 74"/>
                <a:gd name="T30" fmla="*/ 23 w 47"/>
                <a:gd name="T31" fmla="*/ 33 h 74"/>
                <a:gd name="T32" fmla="*/ 23 w 47"/>
                <a:gd name="T33" fmla="*/ 29 h 74"/>
                <a:gd name="T34" fmla="*/ 22 w 47"/>
                <a:gd name="T35" fmla="*/ 27 h 74"/>
                <a:gd name="T36" fmla="*/ 21 w 47"/>
                <a:gd name="T37" fmla="*/ 25 h 74"/>
                <a:gd name="T38" fmla="*/ 18 w 47"/>
                <a:gd name="T39" fmla="*/ 24 h 74"/>
                <a:gd name="T40" fmla="*/ 15 w 47"/>
                <a:gd name="T41" fmla="*/ 23 h 74"/>
                <a:gd name="T42" fmla="*/ 13 w 47"/>
                <a:gd name="T43" fmla="*/ 22 h 74"/>
                <a:gd name="T44" fmla="*/ 11 w 47"/>
                <a:gd name="T45" fmla="*/ 19 h 74"/>
                <a:gd name="T46" fmla="*/ 8 w 47"/>
                <a:gd name="T47" fmla="*/ 18 h 74"/>
                <a:gd name="T48" fmla="*/ 7 w 47"/>
                <a:gd name="T49" fmla="*/ 15 h 74"/>
                <a:gd name="T50" fmla="*/ 6 w 47"/>
                <a:gd name="T51" fmla="*/ 11 h 74"/>
                <a:gd name="T52" fmla="*/ 6 w 47"/>
                <a:gd name="T53" fmla="*/ 6 h 74"/>
                <a:gd name="T54" fmla="*/ 7 w 47"/>
                <a:gd name="T55" fmla="*/ 3 h 74"/>
                <a:gd name="T56" fmla="*/ 11 w 47"/>
                <a:gd name="T57" fmla="*/ 3 h 74"/>
                <a:gd name="T58" fmla="*/ 12 w 47"/>
                <a:gd name="T59" fmla="*/ 3 h 74"/>
                <a:gd name="T60" fmla="*/ 13 w 47"/>
                <a:gd name="T61" fmla="*/ 3 h 74"/>
                <a:gd name="T62" fmla="*/ 14 w 47"/>
                <a:gd name="T63" fmla="*/ 2 h 74"/>
                <a:gd name="T64" fmla="*/ 13 w 47"/>
                <a:gd name="T65" fmla="*/ 2 h 74"/>
                <a:gd name="T66" fmla="*/ 13 w 47"/>
                <a:gd name="T67" fmla="*/ 2 h 7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7" h="74">
                  <a:moveTo>
                    <a:pt x="27" y="3"/>
                  </a:moveTo>
                  <a:lnTo>
                    <a:pt x="16" y="0"/>
                  </a:lnTo>
                  <a:lnTo>
                    <a:pt x="8" y="5"/>
                  </a:lnTo>
                  <a:lnTo>
                    <a:pt x="4" y="14"/>
                  </a:lnTo>
                  <a:lnTo>
                    <a:pt x="1" y="25"/>
                  </a:lnTo>
                  <a:lnTo>
                    <a:pt x="0" y="30"/>
                  </a:lnTo>
                  <a:lnTo>
                    <a:pt x="1" y="37"/>
                  </a:lnTo>
                  <a:lnTo>
                    <a:pt x="1" y="44"/>
                  </a:lnTo>
                  <a:lnTo>
                    <a:pt x="4" y="50"/>
                  </a:lnTo>
                  <a:lnTo>
                    <a:pt x="8" y="58"/>
                  </a:lnTo>
                  <a:lnTo>
                    <a:pt x="15" y="65"/>
                  </a:lnTo>
                  <a:lnTo>
                    <a:pt x="23" y="72"/>
                  </a:lnTo>
                  <a:lnTo>
                    <a:pt x="31" y="74"/>
                  </a:lnTo>
                  <a:lnTo>
                    <a:pt x="37" y="73"/>
                  </a:lnTo>
                  <a:lnTo>
                    <a:pt x="43" y="70"/>
                  </a:lnTo>
                  <a:lnTo>
                    <a:pt x="47" y="65"/>
                  </a:lnTo>
                  <a:lnTo>
                    <a:pt x="47" y="58"/>
                  </a:lnTo>
                  <a:lnTo>
                    <a:pt x="45" y="53"/>
                  </a:lnTo>
                  <a:lnTo>
                    <a:pt x="42" y="50"/>
                  </a:lnTo>
                  <a:lnTo>
                    <a:pt x="37" y="48"/>
                  </a:lnTo>
                  <a:lnTo>
                    <a:pt x="31" y="45"/>
                  </a:lnTo>
                  <a:lnTo>
                    <a:pt x="27" y="43"/>
                  </a:lnTo>
                  <a:lnTo>
                    <a:pt x="22" y="38"/>
                  </a:lnTo>
                  <a:lnTo>
                    <a:pt x="17" y="35"/>
                  </a:lnTo>
                  <a:lnTo>
                    <a:pt x="15" y="29"/>
                  </a:lnTo>
                  <a:lnTo>
                    <a:pt x="13" y="21"/>
                  </a:lnTo>
                  <a:lnTo>
                    <a:pt x="13" y="12"/>
                  </a:lnTo>
                  <a:lnTo>
                    <a:pt x="15" y="6"/>
                  </a:lnTo>
                  <a:lnTo>
                    <a:pt x="23" y="6"/>
                  </a:lnTo>
                  <a:lnTo>
                    <a:pt x="24" y="6"/>
                  </a:lnTo>
                  <a:lnTo>
                    <a:pt x="27" y="5"/>
                  </a:lnTo>
                  <a:lnTo>
                    <a:pt x="28" y="4"/>
                  </a:lnTo>
                  <a:lnTo>
                    <a:pt x="27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" name="Freeform 114"/>
            <p:cNvSpPr>
              <a:spLocks/>
            </p:cNvSpPr>
            <p:nvPr/>
          </p:nvSpPr>
          <p:spPr bwMode="auto">
            <a:xfrm>
              <a:off x="5127" y="2095"/>
              <a:ext cx="25" cy="37"/>
            </a:xfrm>
            <a:custGeom>
              <a:avLst/>
              <a:gdLst>
                <a:gd name="T0" fmla="*/ 14 w 48"/>
                <a:gd name="T1" fmla="*/ 1 h 74"/>
                <a:gd name="T2" fmla="*/ 8 w 48"/>
                <a:gd name="T3" fmla="*/ 0 h 74"/>
                <a:gd name="T4" fmla="*/ 4 w 48"/>
                <a:gd name="T5" fmla="*/ 2 h 74"/>
                <a:gd name="T6" fmla="*/ 2 w 48"/>
                <a:gd name="T7" fmla="*/ 6 h 74"/>
                <a:gd name="T8" fmla="*/ 1 w 48"/>
                <a:gd name="T9" fmla="*/ 12 h 74"/>
                <a:gd name="T10" fmla="*/ 0 w 48"/>
                <a:gd name="T11" fmla="*/ 15 h 74"/>
                <a:gd name="T12" fmla="*/ 1 w 48"/>
                <a:gd name="T13" fmla="*/ 19 h 74"/>
                <a:gd name="T14" fmla="*/ 1 w 48"/>
                <a:gd name="T15" fmla="*/ 22 h 74"/>
                <a:gd name="T16" fmla="*/ 2 w 48"/>
                <a:gd name="T17" fmla="*/ 25 h 74"/>
                <a:gd name="T18" fmla="*/ 4 w 48"/>
                <a:gd name="T19" fmla="*/ 29 h 74"/>
                <a:gd name="T20" fmla="*/ 8 w 48"/>
                <a:gd name="T21" fmla="*/ 32 h 74"/>
                <a:gd name="T22" fmla="*/ 12 w 48"/>
                <a:gd name="T23" fmla="*/ 36 h 74"/>
                <a:gd name="T24" fmla="*/ 17 w 48"/>
                <a:gd name="T25" fmla="*/ 37 h 74"/>
                <a:gd name="T26" fmla="*/ 20 w 48"/>
                <a:gd name="T27" fmla="*/ 36 h 74"/>
                <a:gd name="T28" fmla="*/ 22 w 48"/>
                <a:gd name="T29" fmla="*/ 35 h 74"/>
                <a:gd name="T30" fmla="*/ 24 w 48"/>
                <a:gd name="T31" fmla="*/ 32 h 74"/>
                <a:gd name="T32" fmla="*/ 25 w 48"/>
                <a:gd name="T33" fmla="*/ 29 h 74"/>
                <a:gd name="T34" fmla="*/ 24 w 48"/>
                <a:gd name="T35" fmla="*/ 27 h 74"/>
                <a:gd name="T36" fmla="*/ 21 w 48"/>
                <a:gd name="T37" fmla="*/ 25 h 74"/>
                <a:gd name="T38" fmla="*/ 19 w 48"/>
                <a:gd name="T39" fmla="*/ 24 h 74"/>
                <a:gd name="T40" fmla="*/ 16 w 48"/>
                <a:gd name="T41" fmla="*/ 23 h 74"/>
                <a:gd name="T42" fmla="*/ 14 w 48"/>
                <a:gd name="T43" fmla="*/ 21 h 74"/>
                <a:gd name="T44" fmla="*/ 11 w 48"/>
                <a:gd name="T45" fmla="*/ 19 h 74"/>
                <a:gd name="T46" fmla="*/ 9 w 48"/>
                <a:gd name="T47" fmla="*/ 17 h 74"/>
                <a:gd name="T48" fmla="*/ 8 w 48"/>
                <a:gd name="T49" fmla="*/ 15 h 74"/>
                <a:gd name="T50" fmla="*/ 6 w 48"/>
                <a:gd name="T51" fmla="*/ 11 h 74"/>
                <a:gd name="T52" fmla="*/ 6 w 48"/>
                <a:gd name="T53" fmla="*/ 6 h 74"/>
                <a:gd name="T54" fmla="*/ 8 w 48"/>
                <a:gd name="T55" fmla="*/ 3 h 74"/>
                <a:gd name="T56" fmla="*/ 12 w 48"/>
                <a:gd name="T57" fmla="*/ 3 h 74"/>
                <a:gd name="T58" fmla="*/ 13 w 48"/>
                <a:gd name="T59" fmla="*/ 3 h 74"/>
                <a:gd name="T60" fmla="*/ 14 w 48"/>
                <a:gd name="T61" fmla="*/ 2 h 74"/>
                <a:gd name="T62" fmla="*/ 14 w 48"/>
                <a:gd name="T63" fmla="*/ 2 h 74"/>
                <a:gd name="T64" fmla="*/ 14 w 48"/>
                <a:gd name="T65" fmla="*/ 1 h 74"/>
                <a:gd name="T66" fmla="*/ 14 w 48"/>
                <a:gd name="T67" fmla="*/ 1 h 7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8" h="74">
                  <a:moveTo>
                    <a:pt x="26" y="2"/>
                  </a:moveTo>
                  <a:lnTo>
                    <a:pt x="16" y="0"/>
                  </a:lnTo>
                  <a:lnTo>
                    <a:pt x="8" y="4"/>
                  </a:lnTo>
                  <a:lnTo>
                    <a:pt x="3" y="12"/>
                  </a:lnTo>
                  <a:lnTo>
                    <a:pt x="1" y="23"/>
                  </a:lnTo>
                  <a:lnTo>
                    <a:pt x="0" y="30"/>
                  </a:lnTo>
                  <a:lnTo>
                    <a:pt x="1" y="37"/>
                  </a:lnTo>
                  <a:lnTo>
                    <a:pt x="1" y="44"/>
                  </a:lnTo>
                  <a:lnTo>
                    <a:pt x="3" y="49"/>
                  </a:lnTo>
                  <a:lnTo>
                    <a:pt x="8" y="57"/>
                  </a:lnTo>
                  <a:lnTo>
                    <a:pt x="15" y="64"/>
                  </a:lnTo>
                  <a:lnTo>
                    <a:pt x="23" y="71"/>
                  </a:lnTo>
                  <a:lnTo>
                    <a:pt x="32" y="74"/>
                  </a:lnTo>
                  <a:lnTo>
                    <a:pt x="38" y="72"/>
                  </a:lnTo>
                  <a:lnTo>
                    <a:pt x="43" y="69"/>
                  </a:lnTo>
                  <a:lnTo>
                    <a:pt x="47" y="64"/>
                  </a:lnTo>
                  <a:lnTo>
                    <a:pt x="48" y="57"/>
                  </a:lnTo>
                  <a:lnTo>
                    <a:pt x="46" y="53"/>
                  </a:lnTo>
                  <a:lnTo>
                    <a:pt x="41" y="49"/>
                  </a:lnTo>
                  <a:lnTo>
                    <a:pt x="37" y="47"/>
                  </a:lnTo>
                  <a:lnTo>
                    <a:pt x="31" y="45"/>
                  </a:lnTo>
                  <a:lnTo>
                    <a:pt x="26" y="42"/>
                  </a:lnTo>
                  <a:lnTo>
                    <a:pt x="22" y="38"/>
                  </a:lnTo>
                  <a:lnTo>
                    <a:pt x="17" y="34"/>
                  </a:lnTo>
                  <a:lnTo>
                    <a:pt x="15" y="29"/>
                  </a:lnTo>
                  <a:lnTo>
                    <a:pt x="12" y="21"/>
                  </a:lnTo>
                  <a:lnTo>
                    <a:pt x="12" y="11"/>
                  </a:lnTo>
                  <a:lnTo>
                    <a:pt x="15" y="6"/>
                  </a:lnTo>
                  <a:lnTo>
                    <a:pt x="23" y="6"/>
                  </a:lnTo>
                  <a:lnTo>
                    <a:pt x="25" y="6"/>
                  </a:lnTo>
                  <a:lnTo>
                    <a:pt x="26" y="4"/>
                  </a:lnTo>
                  <a:lnTo>
                    <a:pt x="27" y="3"/>
                  </a:lnTo>
                  <a:lnTo>
                    <a:pt x="26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" name="Freeform 115"/>
            <p:cNvSpPr>
              <a:spLocks/>
            </p:cNvSpPr>
            <p:nvPr/>
          </p:nvSpPr>
          <p:spPr bwMode="auto">
            <a:xfrm>
              <a:off x="5215" y="2156"/>
              <a:ext cx="24" cy="37"/>
            </a:xfrm>
            <a:custGeom>
              <a:avLst/>
              <a:gdLst>
                <a:gd name="T0" fmla="*/ 13 w 48"/>
                <a:gd name="T1" fmla="*/ 1 h 74"/>
                <a:gd name="T2" fmla="*/ 8 w 48"/>
                <a:gd name="T3" fmla="*/ 0 h 74"/>
                <a:gd name="T4" fmla="*/ 5 w 48"/>
                <a:gd name="T5" fmla="*/ 2 h 74"/>
                <a:gd name="T6" fmla="*/ 2 w 48"/>
                <a:gd name="T7" fmla="*/ 6 h 74"/>
                <a:gd name="T8" fmla="*/ 1 w 48"/>
                <a:gd name="T9" fmla="*/ 12 h 74"/>
                <a:gd name="T10" fmla="*/ 0 w 48"/>
                <a:gd name="T11" fmla="*/ 15 h 74"/>
                <a:gd name="T12" fmla="*/ 1 w 48"/>
                <a:gd name="T13" fmla="*/ 19 h 74"/>
                <a:gd name="T14" fmla="*/ 1 w 48"/>
                <a:gd name="T15" fmla="*/ 22 h 74"/>
                <a:gd name="T16" fmla="*/ 2 w 48"/>
                <a:gd name="T17" fmla="*/ 25 h 74"/>
                <a:gd name="T18" fmla="*/ 5 w 48"/>
                <a:gd name="T19" fmla="*/ 29 h 74"/>
                <a:gd name="T20" fmla="*/ 8 w 48"/>
                <a:gd name="T21" fmla="*/ 32 h 74"/>
                <a:gd name="T22" fmla="*/ 12 w 48"/>
                <a:gd name="T23" fmla="*/ 36 h 74"/>
                <a:gd name="T24" fmla="*/ 16 w 48"/>
                <a:gd name="T25" fmla="*/ 37 h 74"/>
                <a:gd name="T26" fmla="*/ 19 w 48"/>
                <a:gd name="T27" fmla="*/ 36 h 74"/>
                <a:gd name="T28" fmla="*/ 22 w 48"/>
                <a:gd name="T29" fmla="*/ 35 h 74"/>
                <a:gd name="T30" fmla="*/ 24 w 48"/>
                <a:gd name="T31" fmla="*/ 32 h 74"/>
                <a:gd name="T32" fmla="*/ 24 w 48"/>
                <a:gd name="T33" fmla="*/ 29 h 74"/>
                <a:gd name="T34" fmla="*/ 23 w 48"/>
                <a:gd name="T35" fmla="*/ 27 h 74"/>
                <a:gd name="T36" fmla="*/ 21 w 48"/>
                <a:gd name="T37" fmla="*/ 25 h 74"/>
                <a:gd name="T38" fmla="*/ 19 w 48"/>
                <a:gd name="T39" fmla="*/ 24 h 74"/>
                <a:gd name="T40" fmla="*/ 16 w 48"/>
                <a:gd name="T41" fmla="*/ 23 h 74"/>
                <a:gd name="T42" fmla="*/ 14 w 48"/>
                <a:gd name="T43" fmla="*/ 21 h 74"/>
                <a:gd name="T44" fmla="*/ 12 w 48"/>
                <a:gd name="T45" fmla="*/ 19 h 74"/>
                <a:gd name="T46" fmla="*/ 9 w 48"/>
                <a:gd name="T47" fmla="*/ 17 h 74"/>
                <a:gd name="T48" fmla="*/ 8 w 48"/>
                <a:gd name="T49" fmla="*/ 15 h 74"/>
                <a:gd name="T50" fmla="*/ 7 w 48"/>
                <a:gd name="T51" fmla="*/ 11 h 74"/>
                <a:gd name="T52" fmla="*/ 7 w 48"/>
                <a:gd name="T53" fmla="*/ 6 h 74"/>
                <a:gd name="T54" fmla="*/ 8 w 48"/>
                <a:gd name="T55" fmla="*/ 3 h 74"/>
                <a:gd name="T56" fmla="*/ 12 w 48"/>
                <a:gd name="T57" fmla="*/ 3 h 74"/>
                <a:gd name="T58" fmla="*/ 13 w 48"/>
                <a:gd name="T59" fmla="*/ 3 h 74"/>
                <a:gd name="T60" fmla="*/ 13 w 48"/>
                <a:gd name="T61" fmla="*/ 2 h 74"/>
                <a:gd name="T62" fmla="*/ 14 w 48"/>
                <a:gd name="T63" fmla="*/ 2 h 74"/>
                <a:gd name="T64" fmla="*/ 13 w 48"/>
                <a:gd name="T65" fmla="*/ 1 h 74"/>
                <a:gd name="T66" fmla="*/ 13 w 48"/>
                <a:gd name="T67" fmla="*/ 1 h 7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8" h="74">
                  <a:moveTo>
                    <a:pt x="26" y="2"/>
                  </a:moveTo>
                  <a:lnTo>
                    <a:pt x="16" y="0"/>
                  </a:lnTo>
                  <a:lnTo>
                    <a:pt x="9" y="4"/>
                  </a:lnTo>
                  <a:lnTo>
                    <a:pt x="3" y="12"/>
                  </a:lnTo>
                  <a:lnTo>
                    <a:pt x="1" y="23"/>
                  </a:lnTo>
                  <a:lnTo>
                    <a:pt x="0" y="30"/>
                  </a:lnTo>
                  <a:lnTo>
                    <a:pt x="1" y="37"/>
                  </a:lnTo>
                  <a:lnTo>
                    <a:pt x="1" y="44"/>
                  </a:lnTo>
                  <a:lnTo>
                    <a:pt x="3" y="49"/>
                  </a:lnTo>
                  <a:lnTo>
                    <a:pt x="9" y="57"/>
                  </a:lnTo>
                  <a:lnTo>
                    <a:pt x="16" y="64"/>
                  </a:lnTo>
                  <a:lnTo>
                    <a:pt x="24" y="71"/>
                  </a:lnTo>
                  <a:lnTo>
                    <a:pt x="32" y="74"/>
                  </a:lnTo>
                  <a:lnTo>
                    <a:pt x="38" y="72"/>
                  </a:lnTo>
                  <a:lnTo>
                    <a:pt x="44" y="69"/>
                  </a:lnTo>
                  <a:lnTo>
                    <a:pt x="48" y="63"/>
                  </a:lnTo>
                  <a:lnTo>
                    <a:pt x="48" y="57"/>
                  </a:lnTo>
                  <a:lnTo>
                    <a:pt x="46" y="53"/>
                  </a:lnTo>
                  <a:lnTo>
                    <a:pt x="41" y="49"/>
                  </a:lnTo>
                  <a:lnTo>
                    <a:pt x="37" y="47"/>
                  </a:lnTo>
                  <a:lnTo>
                    <a:pt x="32" y="45"/>
                  </a:lnTo>
                  <a:lnTo>
                    <a:pt x="27" y="42"/>
                  </a:lnTo>
                  <a:lnTo>
                    <a:pt x="23" y="38"/>
                  </a:lnTo>
                  <a:lnTo>
                    <a:pt x="18" y="34"/>
                  </a:lnTo>
                  <a:lnTo>
                    <a:pt x="16" y="29"/>
                  </a:lnTo>
                  <a:lnTo>
                    <a:pt x="14" y="21"/>
                  </a:lnTo>
                  <a:lnTo>
                    <a:pt x="14" y="11"/>
                  </a:lnTo>
                  <a:lnTo>
                    <a:pt x="16" y="6"/>
                  </a:lnTo>
                  <a:lnTo>
                    <a:pt x="24" y="6"/>
                  </a:lnTo>
                  <a:lnTo>
                    <a:pt x="25" y="6"/>
                  </a:lnTo>
                  <a:lnTo>
                    <a:pt x="26" y="4"/>
                  </a:lnTo>
                  <a:lnTo>
                    <a:pt x="27" y="3"/>
                  </a:lnTo>
                  <a:lnTo>
                    <a:pt x="26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" name="Freeform 116"/>
            <p:cNvSpPr>
              <a:spLocks/>
            </p:cNvSpPr>
            <p:nvPr/>
          </p:nvSpPr>
          <p:spPr bwMode="auto">
            <a:xfrm>
              <a:off x="5153" y="2182"/>
              <a:ext cx="24" cy="37"/>
            </a:xfrm>
            <a:custGeom>
              <a:avLst/>
              <a:gdLst>
                <a:gd name="T0" fmla="*/ 13 w 48"/>
                <a:gd name="T1" fmla="*/ 2 h 73"/>
                <a:gd name="T2" fmla="*/ 8 w 48"/>
                <a:gd name="T3" fmla="*/ 0 h 73"/>
                <a:gd name="T4" fmla="*/ 4 w 48"/>
                <a:gd name="T5" fmla="*/ 2 h 73"/>
                <a:gd name="T6" fmla="*/ 2 w 48"/>
                <a:gd name="T7" fmla="*/ 7 h 73"/>
                <a:gd name="T8" fmla="*/ 1 w 48"/>
                <a:gd name="T9" fmla="*/ 12 h 73"/>
                <a:gd name="T10" fmla="*/ 0 w 48"/>
                <a:gd name="T11" fmla="*/ 16 h 73"/>
                <a:gd name="T12" fmla="*/ 1 w 48"/>
                <a:gd name="T13" fmla="*/ 19 h 73"/>
                <a:gd name="T14" fmla="*/ 1 w 48"/>
                <a:gd name="T15" fmla="*/ 22 h 73"/>
                <a:gd name="T16" fmla="*/ 2 w 48"/>
                <a:gd name="T17" fmla="*/ 25 h 73"/>
                <a:gd name="T18" fmla="*/ 4 w 48"/>
                <a:gd name="T19" fmla="*/ 29 h 73"/>
                <a:gd name="T20" fmla="*/ 8 w 48"/>
                <a:gd name="T21" fmla="*/ 33 h 73"/>
                <a:gd name="T22" fmla="*/ 12 w 48"/>
                <a:gd name="T23" fmla="*/ 36 h 73"/>
                <a:gd name="T24" fmla="*/ 16 w 48"/>
                <a:gd name="T25" fmla="*/ 37 h 73"/>
                <a:gd name="T26" fmla="*/ 19 w 48"/>
                <a:gd name="T27" fmla="*/ 36 h 73"/>
                <a:gd name="T28" fmla="*/ 22 w 48"/>
                <a:gd name="T29" fmla="*/ 35 h 73"/>
                <a:gd name="T30" fmla="*/ 24 w 48"/>
                <a:gd name="T31" fmla="*/ 32 h 73"/>
                <a:gd name="T32" fmla="*/ 24 w 48"/>
                <a:gd name="T33" fmla="*/ 29 h 73"/>
                <a:gd name="T34" fmla="*/ 23 w 48"/>
                <a:gd name="T35" fmla="*/ 27 h 73"/>
                <a:gd name="T36" fmla="*/ 21 w 48"/>
                <a:gd name="T37" fmla="*/ 25 h 73"/>
                <a:gd name="T38" fmla="*/ 18 w 48"/>
                <a:gd name="T39" fmla="*/ 24 h 73"/>
                <a:gd name="T40" fmla="*/ 16 w 48"/>
                <a:gd name="T41" fmla="*/ 23 h 73"/>
                <a:gd name="T42" fmla="*/ 13 w 48"/>
                <a:gd name="T43" fmla="*/ 21 h 73"/>
                <a:gd name="T44" fmla="*/ 11 w 48"/>
                <a:gd name="T45" fmla="*/ 20 h 73"/>
                <a:gd name="T46" fmla="*/ 9 w 48"/>
                <a:gd name="T47" fmla="*/ 17 h 73"/>
                <a:gd name="T48" fmla="*/ 8 w 48"/>
                <a:gd name="T49" fmla="*/ 14 h 73"/>
                <a:gd name="T50" fmla="*/ 6 w 48"/>
                <a:gd name="T51" fmla="*/ 10 h 73"/>
                <a:gd name="T52" fmla="*/ 6 w 48"/>
                <a:gd name="T53" fmla="*/ 6 h 73"/>
                <a:gd name="T54" fmla="*/ 8 w 48"/>
                <a:gd name="T55" fmla="*/ 4 h 73"/>
                <a:gd name="T56" fmla="*/ 12 w 48"/>
                <a:gd name="T57" fmla="*/ 4 h 73"/>
                <a:gd name="T58" fmla="*/ 12 w 48"/>
                <a:gd name="T59" fmla="*/ 4 h 73"/>
                <a:gd name="T60" fmla="*/ 13 w 48"/>
                <a:gd name="T61" fmla="*/ 3 h 73"/>
                <a:gd name="T62" fmla="*/ 14 w 48"/>
                <a:gd name="T63" fmla="*/ 2 h 73"/>
                <a:gd name="T64" fmla="*/ 13 w 48"/>
                <a:gd name="T65" fmla="*/ 2 h 73"/>
                <a:gd name="T66" fmla="*/ 13 w 48"/>
                <a:gd name="T67" fmla="*/ 2 h 7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8" h="73">
                  <a:moveTo>
                    <a:pt x="26" y="3"/>
                  </a:moveTo>
                  <a:lnTo>
                    <a:pt x="16" y="0"/>
                  </a:lnTo>
                  <a:lnTo>
                    <a:pt x="8" y="4"/>
                  </a:lnTo>
                  <a:lnTo>
                    <a:pt x="3" y="13"/>
                  </a:lnTo>
                  <a:lnTo>
                    <a:pt x="1" y="24"/>
                  </a:lnTo>
                  <a:lnTo>
                    <a:pt x="0" y="31"/>
                  </a:lnTo>
                  <a:lnTo>
                    <a:pt x="1" y="37"/>
                  </a:lnTo>
                  <a:lnTo>
                    <a:pt x="1" y="43"/>
                  </a:lnTo>
                  <a:lnTo>
                    <a:pt x="3" y="49"/>
                  </a:lnTo>
                  <a:lnTo>
                    <a:pt x="8" y="57"/>
                  </a:lnTo>
                  <a:lnTo>
                    <a:pt x="15" y="65"/>
                  </a:lnTo>
                  <a:lnTo>
                    <a:pt x="23" y="71"/>
                  </a:lnTo>
                  <a:lnTo>
                    <a:pt x="32" y="73"/>
                  </a:lnTo>
                  <a:lnTo>
                    <a:pt x="38" y="72"/>
                  </a:lnTo>
                  <a:lnTo>
                    <a:pt x="43" y="69"/>
                  </a:lnTo>
                  <a:lnTo>
                    <a:pt x="47" y="64"/>
                  </a:lnTo>
                  <a:lnTo>
                    <a:pt x="48" y="58"/>
                  </a:lnTo>
                  <a:lnTo>
                    <a:pt x="46" y="54"/>
                  </a:lnTo>
                  <a:lnTo>
                    <a:pt x="41" y="50"/>
                  </a:lnTo>
                  <a:lnTo>
                    <a:pt x="36" y="48"/>
                  </a:lnTo>
                  <a:lnTo>
                    <a:pt x="31" y="46"/>
                  </a:lnTo>
                  <a:lnTo>
                    <a:pt x="26" y="42"/>
                  </a:lnTo>
                  <a:lnTo>
                    <a:pt x="21" y="39"/>
                  </a:lnTo>
                  <a:lnTo>
                    <a:pt x="17" y="34"/>
                  </a:lnTo>
                  <a:lnTo>
                    <a:pt x="15" y="28"/>
                  </a:lnTo>
                  <a:lnTo>
                    <a:pt x="12" y="20"/>
                  </a:lnTo>
                  <a:lnTo>
                    <a:pt x="12" y="12"/>
                  </a:lnTo>
                  <a:lnTo>
                    <a:pt x="15" y="7"/>
                  </a:lnTo>
                  <a:lnTo>
                    <a:pt x="23" y="7"/>
                  </a:lnTo>
                  <a:lnTo>
                    <a:pt x="24" y="7"/>
                  </a:lnTo>
                  <a:lnTo>
                    <a:pt x="26" y="5"/>
                  </a:lnTo>
                  <a:lnTo>
                    <a:pt x="27" y="4"/>
                  </a:lnTo>
                  <a:lnTo>
                    <a:pt x="2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" name="Freeform 117"/>
            <p:cNvSpPr>
              <a:spLocks/>
            </p:cNvSpPr>
            <p:nvPr/>
          </p:nvSpPr>
          <p:spPr bwMode="auto">
            <a:xfrm>
              <a:off x="5071" y="2128"/>
              <a:ext cx="24" cy="37"/>
            </a:xfrm>
            <a:custGeom>
              <a:avLst/>
              <a:gdLst>
                <a:gd name="T0" fmla="*/ 13 w 48"/>
                <a:gd name="T1" fmla="*/ 2 h 74"/>
                <a:gd name="T2" fmla="*/ 8 w 48"/>
                <a:gd name="T3" fmla="*/ 0 h 74"/>
                <a:gd name="T4" fmla="*/ 4 w 48"/>
                <a:gd name="T5" fmla="*/ 3 h 74"/>
                <a:gd name="T6" fmla="*/ 2 w 48"/>
                <a:gd name="T7" fmla="*/ 7 h 74"/>
                <a:gd name="T8" fmla="*/ 1 w 48"/>
                <a:gd name="T9" fmla="*/ 13 h 74"/>
                <a:gd name="T10" fmla="*/ 0 w 48"/>
                <a:gd name="T11" fmla="*/ 15 h 74"/>
                <a:gd name="T12" fmla="*/ 1 w 48"/>
                <a:gd name="T13" fmla="*/ 19 h 74"/>
                <a:gd name="T14" fmla="*/ 1 w 48"/>
                <a:gd name="T15" fmla="*/ 22 h 74"/>
                <a:gd name="T16" fmla="*/ 2 w 48"/>
                <a:gd name="T17" fmla="*/ 25 h 74"/>
                <a:gd name="T18" fmla="*/ 4 w 48"/>
                <a:gd name="T19" fmla="*/ 29 h 74"/>
                <a:gd name="T20" fmla="*/ 8 w 48"/>
                <a:gd name="T21" fmla="*/ 33 h 74"/>
                <a:gd name="T22" fmla="*/ 12 w 48"/>
                <a:gd name="T23" fmla="*/ 36 h 74"/>
                <a:gd name="T24" fmla="*/ 16 w 48"/>
                <a:gd name="T25" fmla="*/ 37 h 74"/>
                <a:gd name="T26" fmla="*/ 19 w 48"/>
                <a:gd name="T27" fmla="*/ 37 h 74"/>
                <a:gd name="T28" fmla="*/ 22 w 48"/>
                <a:gd name="T29" fmla="*/ 35 h 74"/>
                <a:gd name="T30" fmla="*/ 24 w 48"/>
                <a:gd name="T31" fmla="*/ 33 h 74"/>
                <a:gd name="T32" fmla="*/ 24 w 48"/>
                <a:gd name="T33" fmla="*/ 30 h 74"/>
                <a:gd name="T34" fmla="*/ 23 w 48"/>
                <a:gd name="T35" fmla="*/ 27 h 74"/>
                <a:gd name="T36" fmla="*/ 21 w 48"/>
                <a:gd name="T37" fmla="*/ 25 h 74"/>
                <a:gd name="T38" fmla="*/ 19 w 48"/>
                <a:gd name="T39" fmla="*/ 24 h 74"/>
                <a:gd name="T40" fmla="*/ 16 w 48"/>
                <a:gd name="T41" fmla="*/ 23 h 74"/>
                <a:gd name="T42" fmla="*/ 13 w 48"/>
                <a:gd name="T43" fmla="*/ 22 h 74"/>
                <a:gd name="T44" fmla="*/ 11 w 48"/>
                <a:gd name="T45" fmla="*/ 19 h 74"/>
                <a:gd name="T46" fmla="*/ 9 w 48"/>
                <a:gd name="T47" fmla="*/ 18 h 74"/>
                <a:gd name="T48" fmla="*/ 8 w 48"/>
                <a:gd name="T49" fmla="*/ 15 h 74"/>
                <a:gd name="T50" fmla="*/ 7 w 48"/>
                <a:gd name="T51" fmla="*/ 11 h 74"/>
                <a:gd name="T52" fmla="*/ 7 w 48"/>
                <a:gd name="T53" fmla="*/ 7 h 74"/>
                <a:gd name="T54" fmla="*/ 8 w 48"/>
                <a:gd name="T55" fmla="*/ 4 h 74"/>
                <a:gd name="T56" fmla="*/ 12 w 48"/>
                <a:gd name="T57" fmla="*/ 4 h 74"/>
                <a:gd name="T58" fmla="*/ 13 w 48"/>
                <a:gd name="T59" fmla="*/ 4 h 74"/>
                <a:gd name="T60" fmla="*/ 13 w 48"/>
                <a:gd name="T61" fmla="*/ 3 h 74"/>
                <a:gd name="T62" fmla="*/ 14 w 48"/>
                <a:gd name="T63" fmla="*/ 2 h 74"/>
                <a:gd name="T64" fmla="*/ 13 w 48"/>
                <a:gd name="T65" fmla="*/ 2 h 74"/>
                <a:gd name="T66" fmla="*/ 13 w 48"/>
                <a:gd name="T67" fmla="*/ 2 h 7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8" h="74">
                  <a:moveTo>
                    <a:pt x="26" y="3"/>
                  </a:moveTo>
                  <a:lnTo>
                    <a:pt x="16" y="0"/>
                  </a:lnTo>
                  <a:lnTo>
                    <a:pt x="8" y="5"/>
                  </a:lnTo>
                  <a:lnTo>
                    <a:pt x="3" y="14"/>
                  </a:lnTo>
                  <a:lnTo>
                    <a:pt x="1" y="25"/>
                  </a:lnTo>
                  <a:lnTo>
                    <a:pt x="0" y="30"/>
                  </a:lnTo>
                  <a:lnTo>
                    <a:pt x="1" y="37"/>
                  </a:lnTo>
                  <a:lnTo>
                    <a:pt x="1" y="44"/>
                  </a:lnTo>
                  <a:lnTo>
                    <a:pt x="3" y="50"/>
                  </a:lnTo>
                  <a:lnTo>
                    <a:pt x="8" y="58"/>
                  </a:lnTo>
                  <a:lnTo>
                    <a:pt x="15" y="65"/>
                  </a:lnTo>
                  <a:lnTo>
                    <a:pt x="23" y="72"/>
                  </a:lnTo>
                  <a:lnTo>
                    <a:pt x="32" y="74"/>
                  </a:lnTo>
                  <a:lnTo>
                    <a:pt x="38" y="73"/>
                  </a:lnTo>
                  <a:lnTo>
                    <a:pt x="44" y="69"/>
                  </a:lnTo>
                  <a:lnTo>
                    <a:pt x="47" y="65"/>
                  </a:lnTo>
                  <a:lnTo>
                    <a:pt x="48" y="59"/>
                  </a:lnTo>
                  <a:lnTo>
                    <a:pt x="46" y="54"/>
                  </a:lnTo>
                  <a:lnTo>
                    <a:pt x="41" y="50"/>
                  </a:lnTo>
                  <a:lnTo>
                    <a:pt x="37" y="48"/>
                  </a:lnTo>
                  <a:lnTo>
                    <a:pt x="31" y="45"/>
                  </a:lnTo>
                  <a:lnTo>
                    <a:pt x="26" y="43"/>
                  </a:lnTo>
                  <a:lnTo>
                    <a:pt x="22" y="38"/>
                  </a:lnTo>
                  <a:lnTo>
                    <a:pt x="17" y="35"/>
                  </a:lnTo>
                  <a:lnTo>
                    <a:pt x="15" y="29"/>
                  </a:lnTo>
                  <a:lnTo>
                    <a:pt x="13" y="21"/>
                  </a:lnTo>
                  <a:lnTo>
                    <a:pt x="13" y="13"/>
                  </a:lnTo>
                  <a:lnTo>
                    <a:pt x="15" y="7"/>
                  </a:lnTo>
                  <a:lnTo>
                    <a:pt x="23" y="7"/>
                  </a:lnTo>
                  <a:lnTo>
                    <a:pt x="25" y="7"/>
                  </a:lnTo>
                  <a:lnTo>
                    <a:pt x="26" y="5"/>
                  </a:lnTo>
                  <a:lnTo>
                    <a:pt x="27" y="4"/>
                  </a:lnTo>
                  <a:lnTo>
                    <a:pt x="2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7" name="Freeform 118"/>
            <p:cNvSpPr>
              <a:spLocks/>
            </p:cNvSpPr>
            <p:nvPr/>
          </p:nvSpPr>
          <p:spPr bwMode="auto">
            <a:xfrm>
              <a:off x="4991" y="2100"/>
              <a:ext cx="24" cy="37"/>
            </a:xfrm>
            <a:custGeom>
              <a:avLst/>
              <a:gdLst>
                <a:gd name="T0" fmla="*/ 13 w 48"/>
                <a:gd name="T1" fmla="*/ 1 h 74"/>
                <a:gd name="T2" fmla="*/ 8 w 48"/>
                <a:gd name="T3" fmla="*/ 0 h 74"/>
                <a:gd name="T4" fmla="*/ 5 w 48"/>
                <a:gd name="T5" fmla="*/ 3 h 74"/>
                <a:gd name="T6" fmla="*/ 2 w 48"/>
                <a:gd name="T7" fmla="*/ 7 h 74"/>
                <a:gd name="T8" fmla="*/ 1 w 48"/>
                <a:gd name="T9" fmla="*/ 12 h 74"/>
                <a:gd name="T10" fmla="*/ 0 w 48"/>
                <a:gd name="T11" fmla="*/ 15 h 74"/>
                <a:gd name="T12" fmla="*/ 1 w 48"/>
                <a:gd name="T13" fmla="*/ 19 h 74"/>
                <a:gd name="T14" fmla="*/ 1 w 48"/>
                <a:gd name="T15" fmla="*/ 22 h 74"/>
                <a:gd name="T16" fmla="*/ 2 w 48"/>
                <a:gd name="T17" fmla="*/ 25 h 74"/>
                <a:gd name="T18" fmla="*/ 5 w 48"/>
                <a:gd name="T19" fmla="*/ 29 h 74"/>
                <a:gd name="T20" fmla="*/ 8 w 48"/>
                <a:gd name="T21" fmla="*/ 33 h 74"/>
                <a:gd name="T22" fmla="*/ 12 w 48"/>
                <a:gd name="T23" fmla="*/ 36 h 74"/>
                <a:gd name="T24" fmla="*/ 16 w 48"/>
                <a:gd name="T25" fmla="*/ 37 h 74"/>
                <a:gd name="T26" fmla="*/ 19 w 48"/>
                <a:gd name="T27" fmla="*/ 37 h 74"/>
                <a:gd name="T28" fmla="*/ 22 w 48"/>
                <a:gd name="T29" fmla="*/ 35 h 74"/>
                <a:gd name="T30" fmla="*/ 24 w 48"/>
                <a:gd name="T31" fmla="*/ 33 h 74"/>
                <a:gd name="T32" fmla="*/ 24 w 48"/>
                <a:gd name="T33" fmla="*/ 29 h 74"/>
                <a:gd name="T34" fmla="*/ 23 w 48"/>
                <a:gd name="T35" fmla="*/ 27 h 74"/>
                <a:gd name="T36" fmla="*/ 21 w 48"/>
                <a:gd name="T37" fmla="*/ 25 h 74"/>
                <a:gd name="T38" fmla="*/ 19 w 48"/>
                <a:gd name="T39" fmla="*/ 24 h 74"/>
                <a:gd name="T40" fmla="*/ 16 w 48"/>
                <a:gd name="T41" fmla="*/ 23 h 74"/>
                <a:gd name="T42" fmla="*/ 13 w 48"/>
                <a:gd name="T43" fmla="*/ 22 h 74"/>
                <a:gd name="T44" fmla="*/ 11 w 48"/>
                <a:gd name="T45" fmla="*/ 19 h 74"/>
                <a:gd name="T46" fmla="*/ 9 w 48"/>
                <a:gd name="T47" fmla="*/ 18 h 74"/>
                <a:gd name="T48" fmla="*/ 8 w 48"/>
                <a:gd name="T49" fmla="*/ 15 h 74"/>
                <a:gd name="T50" fmla="*/ 7 w 48"/>
                <a:gd name="T51" fmla="*/ 11 h 74"/>
                <a:gd name="T52" fmla="*/ 6 w 48"/>
                <a:gd name="T53" fmla="*/ 6 h 74"/>
                <a:gd name="T54" fmla="*/ 8 w 48"/>
                <a:gd name="T55" fmla="*/ 3 h 74"/>
                <a:gd name="T56" fmla="*/ 12 w 48"/>
                <a:gd name="T57" fmla="*/ 3 h 74"/>
                <a:gd name="T58" fmla="*/ 13 w 48"/>
                <a:gd name="T59" fmla="*/ 3 h 74"/>
                <a:gd name="T60" fmla="*/ 13 w 48"/>
                <a:gd name="T61" fmla="*/ 3 h 74"/>
                <a:gd name="T62" fmla="*/ 14 w 48"/>
                <a:gd name="T63" fmla="*/ 2 h 74"/>
                <a:gd name="T64" fmla="*/ 13 w 48"/>
                <a:gd name="T65" fmla="*/ 1 h 74"/>
                <a:gd name="T66" fmla="*/ 13 w 48"/>
                <a:gd name="T67" fmla="*/ 1 h 7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8" h="74">
                  <a:moveTo>
                    <a:pt x="26" y="2"/>
                  </a:moveTo>
                  <a:lnTo>
                    <a:pt x="16" y="0"/>
                  </a:lnTo>
                  <a:lnTo>
                    <a:pt x="9" y="5"/>
                  </a:lnTo>
                  <a:lnTo>
                    <a:pt x="3" y="13"/>
                  </a:lnTo>
                  <a:lnTo>
                    <a:pt x="1" y="23"/>
                  </a:lnTo>
                  <a:lnTo>
                    <a:pt x="0" y="30"/>
                  </a:lnTo>
                  <a:lnTo>
                    <a:pt x="1" y="37"/>
                  </a:lnTo>
                  <a:lnTo>
                    <a:pt x="1" y="44"/>
                  </a:lnTo>
                  <a:lnTo>
                    <a:pt x="3" y="50"/>
                  </a:lnTo>
                  <a:lnTo>
                    <a:pt x="9" y="58"/>
                  </a:lnTo>
                  <a:lnTo>
                    <a:pt x="16" y="65"/>
                  </a:lnTo>
                  <a:lnTo>
                    <a:pt x="24" y="71"/>
                  </a:lnTo>
                  <a:lnTo>
                    <a:pt x="32" y="74"/>
                  </a:lnTo>
                  <a:lnTo>
                    <a:pt x="38" y="73"/>
                  </a:lnTo>
                  <a:lnTo>
                    <a:pt x="44" y="69"/>
                  </a:lnTo>
                  <a:lnTo>
                    <a:pt x="48" y="65"/>
                  </a:lnTo>
                  <a:lnTo>
                    <a:pt x="48" y="58"/>
                  </a:lnTo>
                  <a:lnTo>
                    <a:pt x="46" y="53"/>
                  </a:lnTo>
                  <a:lnTo>
                    <a:pt x="41" y="50"/>
                  </a:lnTo>
                  <a:lnTo>
                    <a:pt x="37" y="47"/>
                  </a:lnTo>
                  <a:lnTo>
                    <a:pt x="32" y="45"/>
                  </a:lnTo>
                  <a:lnTo>
                    <a:pt x="26" y="43"/>
                  </a:lnTo>
                  <a:lnTo>
                    <a:pt x="22" y="38"/>
                  </a:lnTo>
                  <a:lnTo>
                    <a:pt x="18" y="35"/>
                  </a:lnTo>
                  <a:lnTo>
                    <a:pt x="16" y="29"/>
                  </a:lnTo>
                  <a:lnTo>
                    <a:pt x="14" y="21"/>
                  </a:lnTo>
                  <a:lnTo>
                    <a:pt x="12" y="12"/>
                  </a:lnTo>
                  <a:lnTo>
                    <a:pt x="16" y="6"/>
                  </a:lnTo>
                  <a:lnTo>
                    <a:pt x="24" y="6"/>
                  </a:lnTo>
                  <a:lnTo>
                    <a:pt x="25" y="6"/>
                  </a:lnTo>
                  <a:lnTo>
                    <a:pt x="26" y="5"/>
                  </a:lnTo>
                  <a:lnTo>
                    <a:pt x="27" y="3"/>
                  </a:lnTo>
                  <a:lnTo>
                    <a:pt x="26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8" name="Freeform 119"/>
            <p:cNvSpPr>
              <a:spLocks/>
            </p:cNvSpPr>
            <p:nvPr/>
          </p:nvSpPr>
          <p:spPr bwMode="auto">
            <a:xfrm>
              <a:off x="4922" y="2120"/>
              <a:ext cx="25" cy="36"/>
            </a:xfrm>
            <a:custGeom>
              <a:avLst/>
              <a:gdLst>
                <a:gd name="T0" fmla="*/ 14 w 48"/>
                <a:gd name="T1" fmla="*/ 2 h 74"/>
                <a:gd name="T2" fmla="*/ 8 w 48"/>
                <a:gd name="T3" fmla="*/ 0 h 74"/>
                <a:gd name="T4" fmla="*/ 4 w 48"/>
                <a:gd name="T5" fmla="*/ 2 h 74"/>
                <a:gd name="T6" fmla="*/ 2 w 48"/>
                <a:gd name="T7" fmla="*/ 7 h 74"/>
                <a:gd name="T8" fmla="*/ 1 w 48"/>
                <a:gd name="T9" fmla="*/ 12 h 74"/>
                <a:gd name="T10" fmla="*/ 0 w 48"/>
                <a:gd name="T11" fmla="*/ 15 h 74"/>
                <a:gd name="T12" fmla="*/ 1 w 48"/>
                <a:gd name="T13" fmla="*/ 18 h 74"/>
                <a:gd name="T14" fmla="*/ 1 w 48"/>
                <a:gd name="T15" fmla="*/ 21 h 74"/>
                <a:gd name="T16" fmla="*/ 2 w 48"/>
                <a:gd name="T17" fmla="*/ 24 h 74"/>
                <a:gd name="T18" fmla="*/ 4 w 48"/>
                <a:gd name="T19" fmla="*/ 28 h 74"/>
                <a:gd name="T20" fmla="*/ 8 w 48"/>
                <a:gd name="T21" fmla="*/ 32 h 74"/>
                <a:gd name="T22" fmla="*/ 12 w 48"/>
                <a:gd name="T23" fmla="*/ 35 h 74"/>
                <a:gd name="T24" fmla="*/ 17 w 48"/>
                <a:gd name="T25" fmla="*/ 36 h 74"/>
                <a:gd name="T26" fmla="*/ 20 w 48"/>
                <a:gd name="T27" fmla="*/ 36 h 74"/>
                <a:gd name="T28" fmla="*/ 22 w 48"/>
                <a:gd name="T29" fmla="*/ 34 h 74"/>
                <a:gd name="T30" fmla="*/ 25 w 48"/>
                <a:gd name="T31" fmla="*/ 32 h 74"/>
                <a:gd name="T32" fmla="*/ 25 w 48"/>
                <a:gd name="T33" fmla="*/ 29 h 74"/>
                <a:gd name="T34" fmla="*/ 24 w 48"/>
                <a:gd name="T35" fmla="*/ 26 h 74"/>
                <a:gd name="T36" fmla="*/ 21 w 48"/>
                <a:gd name="T37" fmla="*/ 25 h 74"/>
                <a:gd name="T38" fmla="*/ 19 w 48"/>
                <a:gd name="T39" fmla="*/ 24 h 74"/>
                <a:gd name="T40" fmla="*/ 16 w 48"/>
                <a:gd name="T41" fmla="*/ 22 h 74"/>
                <a:gd name="T42" fmla="*/ 14 w 48"/>
                <a:gd name="T43" fmla="*/ 21 h 74"/>
                <a:gd name="T44" fmla="*/ 11 w 48"/>
                <a:gd name="T45" fmla="*/ 19 h 74"/>
                <a:gd name="T46" fmla="*/ 9 w 48"/>
                <a:gd name="T47" fmla="*/ 17 h 74"/>
                <a:gd name="T48" fmla="*/ 8 w 48"/>
                <a:gd name="T49" fmla="*/ 14 h 74"/>
                <a:gd name="T50" fmla="*/ 7 w 48"/>
                <a:gd name="T51" fmla="*/ 10 h 74"/>
                <a:gd name="T52" fmla="*/ 6 w 48"/>
                <a:gd name="T53" fmla="*/ 6 h 74"/>
                <a:gd name="T54" fmla="*/ 8 w 48"/>
                <a:gd name="T55" fmla="*/ 3 h 74"/>
                <a:gd name="T56" fmla="*/ 12 w 48"/>
                <a:gd name="T57" fmla="*/ 3 h 74"/>
                <a:gd name="T58" fmla="*/ 13 w 48"/>
                <a:gd name="T59" fmla="*/ 3 h 74"/>
                <a:gd name="T60" fmla="*/ 14 w 48"/>
                <a:gd name="T61" fmla="*/ 3 h 74"/>
                <a:gd name="T62" fmla="*/ 14 w 48"/>
                <a:gd name="T63" fmla="*/ 2 h 74"/>
                <a:gd name="T64" fmla="*/ 14 w 48"/>
                <a:gd name="T65" fmla="*/ 2 h 74"/>
                <a:gd name="T66" fmla="*/ 14 w 48"/>
                <a:gd name="T67" fmla="*/ 2 h 7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8" h="74">
                  <a:moveTo>
                    <a:pt x="26" y="4"/>
                  </a:moveTo>
                  <a:lnTo>
                    <a:pt x="16" y="0"/>
                  </a:lnTo>
                  <a:lnTo>
                    <a:pt x="8" y="5"/>
                  </a:lnTo>
                  <a:lnTo>
                    <a:pt x="3" y="14"/>
                  </a:lnTo>
                  <a:lnTo>
                    <a:pt x="1" y="24"/>
                  </a:lnTo>
                  <a:lnTo>
                    <a:pt x="0" y="31"/>
                  </a:lnTo>
                  <a:lnTo>
                    <a:pt x="1" y="37"/>
                  </a:lnTo>
                  <a:lnTo>
                    <a:pt x="1" y="44"/>
                  </a:lnTo>
                  <a:lnTo>
                    <a:pt x="3" y="50"/>
                  </a:lnTo>
                  <a:lnTo>
                    <a:pt x="8" y="58"/>
                  </a:lnTo>
                  <a:lnTo>
                    <a:pt x="15" y="66"/>
                  </a:lnTo>
                  <a:lnTo>
                    <a:pt x="23" y="72"/>
                  </a:lnTo>
                  <a:lnTo>
                    <a:pt x="32" y="74"/>
                  </a:lnTo>
                  <a:lnTo>
                    <a:pt x="38" y="73"/>
                  </a:lnTo>
                  <a:lnTo>
                    <a:pt x="43" y="69"/>
                  </a:lnTo>
                  <a:lnTo>
                    <a:pt x="48" y="65"/>
                  </a:lnTo>
                  <a:lnTo>
                    <a:pt x="48" y="59"/>
                  </a:lnTo>
                  <a:lnTo>
                    <a:pt x="46" y="54"/>
                  </a:lnTo>
                  <a:lnTo>
                    <a:pt x="41" y="51"/>
                  </a:lnTo>
                  <a:lnTo>
                    <a:pt x="37" y="49"/>
                  </a:lnTo>
                  <a:lnTo>
                    <a:pt x="31" y="46"/>
                  </a:lnTo>
                  <a:lnTo>
                    <a:pt x="26" y="43"/>
                  </a:lnTo>
                  <a:lnTo>
                    <a:pt x="22" y="39"/>
                  </a:lnTo>
                  <a:lnTo>
                    <a:pt x="18" y="35"/>
                  </a:lnTo>
                  <a:lnTo>
                    <a:pt x="16" y="29"/>
                  </a:lnTo>
                  <a:lnTo>
                    <a:pt x="14" y="21"/>
                  </a:lnTo>
                  <a:lnTo>
                    <a:pt x="12" y="13"/>
                  </a:lnTo>
                  <a:lnTo>
                    <a:pt x="15" y="7"/>
                  </a:lnTo>
                  <a:lnTo>
                    <a:pt x="23" y="7"/>
                  </a:lnTo>
                  <a:lnTo>
                    <a:pt x="25" y="7"/>
                  </a:lnTo>
                  <a:lnTo>
                    <a:pt x="26" y="6"/>
                  </a:lnTo>
                  <a:lnTo>
                    <a:pt x="27" y="5"/>
                  </a:lnTo>
                  <a:lnTo>
                    <a:pt x="26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9" name="Freeform 120"/>
            <p:cNvSpPr>
              <a:spLocks/>
            </p:cNvSpPr>
            <p:nvPr/>
          </p:nvSpPr>
          <p:spPr bwMode="auto">
            <a:xfrm>
              <a:off x="5027" y="2170"/>
              <a:ext cx="24" cy="37"/>
            </a:xfrm>
            <a:custGeom>
              <a:avLst/>
              <a:gdLst>
                <a:gd name="T0" fmla="*/ 13 w 49"/>
                <a:gd name="T1" fmla="*/ 2 h 73"/>
                <a:gd name="T2" fmla="*/ 8 w 49"/>
                <a:gd name="T3" fmla="*/ 0 h 73"/>
                <a:gd name="T4" fmla="*/ 4 w 49"/>
                <a:gd name="T5" fmla="*/ 2 h 73"/>
                <a:gd name="T6" fmla="*/ 2 w 49"/>
                <a:gd name="T7" fmla="*/ 7 h 73"/>
                <a:gd name="T8" fmla="*/ 0 w 49"/>
                <a:gd name="T9" fmla="*/ 12 h 73"/>
                <a:gd name="T10" fmla="*/ 0 w 49"/>
                <a:gd name="T11" fmla="*/ 16 h 73"/>
                <a:gd name="T12" fmla="*/ 0 w 49"/>
                <a:gd name="T13" fmla="*/ 18 h 73"/>
                <a:gd name="T14" fmla="*/ 1 w 49"/>
                <a:gd name="T15" fmla="*/ 22 h 73"/>
                <a:gd name="T16" fmla="*/ 2 w 49"/>
                <a:gd name="T17" fmla="*/ 25 h 73"/>
                <a:gd name="T18" fmla="*/ 4 w 49"/>
                <a:gd name="T19" fmla="*/ 29 h 73"/>
                <a:gd name="T20" fmla="*/ 8 w 49"/>
                <a:gd name="T21" fmla="*/ 32 h 73"/>
                <a:gd name="T22" fmla="*/ 12 w 49"/>
                <a:gd name="T23" fmla="*/ 36 h 73"/>
                <a:gd name="T24" fmla="*/ 16 w 49"/>
                <a:gd name="T25" fmla="*/ 37 h 73"/>
                <a:gd name="T26" fmla="*/ 19 w 49"/>
                <a:gd name="T27" fmla="*/ 36 h 73"/>
                <a:gd name="T28" fmla="*/ 22 w 49"/>
                <a:gd name="T29" fmla="*/ 35 h 73"/>
                <a:gd name="T30" fmla="*/ 24 w 49"/>
                <a:gd name="T31" fmla="*/ 32 h 73"/>
                <a:gd name="T32" fmla="*/ 24 w 49"/>
                <a:gd name="T33" fmla="*/ 29 h 73"/>
                <a:gd name="T34" fmla="*/ 23 w 49"/>
                <a:gd name="T35" fmla="*/ 27 h 73"/>
                <a:gd name="T36" fmla="*/ 21 w 49"/>
                <a:gd name="T37" fmla="*/ 25 h 73"/>
                <a:gd name="T38" fmla="*/ 18 w 49"/>
                <a:gd name="T39" fmla="*/ 24 h 73"/>
                <a:gd name="T40" fmla="*/ 16 w 49"/>
                <a:gd name="T41" fmla="*/ 23 h 73"/>
                <a:gd name="T42" fmla="*/ 14 w 49"/>
                <a:gd name="T43" fmla="*/ 21 h 73"/>
                <a:gd name="T44" fmla="*/ 11 w 49"/>
                <a:gd name="T45" fmla="*/ 20 h 73"/>
                <a:gd name="T46" fmla="*/ 9 w 49"/>
                <a:gd name="T47" fmla="*/ 17 h 73"/>
                <a:gd name="T48" fmla="*/ 8 w 49"/>
                <a:gd name="T49" fmla="*/ 14 h 73"/>
                <a:gd name="T50" fmla="*/ 7 w 49"/>
                <a:gd name="T51" fmla="*/ 10 h 73"/>
                <a:gd name="T52" fmla="*/ 7 w 49"/>
                <a:gd name="T53" fmla="*/ 6 h 73"/>
                <a:gd name="T54" fmla="*/ 8 w 49"/>
                <a:gd name="T55" fmla="*/ 4 h 73"/>
                <a:gd name="T56" fmla="*/ 12 w 49"/>
                <a:gd name="T57" fmla="*/ 4 h 73"/>
                <a:gd name="T58" fmla="*/ 12 w 49"/>
                <a:gd name="T59" fmla="*/ 4 h 73"/>
                <a:gd name="T60" fmla="*/ 13 w 49"/>
                <a:gd name="T61" fmla="*/ 3 h 73"/>
                <a:gd name="T62" fmla="*/ 14 w 49"/>
                <a:gd name="T63" fmla="*/ 2 h 73"/>
                <a:gd name="T64" fmla="*/ 13 w 49"/>
                <a:gd name="T65" fmla="*/ 2 h 73"/>
                <a:gd name="T66" fmla="*/ 13 w 49"/>
                <a:gd name="T67" fmla="*/ 2 h 7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9" h="73">
                  <a:moveTo>
                    <a:pt x="27" y="3"/>
                  </a:moveTo>
                  <a:lnTo>
                    <a:pt x="16" y="0"/>
                  </a:lnTo>
                  <a:lnTo>
                    <a:pt x="9" y="4"/>
                  </a:lnTo>
                  <a:lnTo>
                    <a:pt x="4" y="13"/>
                  </a:lnTo>
                  <a:lnTo>
                    <a:pt x="1" y="24"/>
                  </a:lnTo>
                  <a:lnTo>
                    <a:pt x="0" y="31"/>
                  </a:lnTo>
                  <a:lnTo>
                    <a:pt x="1" y="36"/>
                  </a:lnTo>
                  <a:lnTo>
                    <a:pt x="2" y="43"/>
                  </a:lnTo>
                  <a:lnTo>
                    <a:pt x="5" y="49"/>
                  </a:lnTo>
                  <a:lnTo>
                    <a:pt x="9" y="57"/>
                  </a:lnTo>
                  <a:lnTo>
                    <a:pt x="16" y="64"/>
                  </a:lnTo>
                  <a:lnTo>
                    <a:pt x="24" y="71"/>
                  </a:lnTo>
                  <a:lnTo>
                    <a:pt x="32" y="73"/>
                  </a:lnTo>
                  <a:lnTo>
                    <a:pt x="38" y="72"/>
                  </a:lnTo>
                  <a:lnTo>
                    <a:pt x="44" y="69"/>
                  </a:lnTo>
                  <a:lnTo>
                    <a:pt x="49" y="64"/>
                  </a:lnTo>
                  <a:lnTo>
                    <a:pt x="49" y="58"/>
                  </a:lnTo>
                  <a:lnTo>
                    <a:pt x="46" y="54"/>
                  </a:lnTo>
                  <a:lnTo>
                    <a:pt x="42" y="50"/>
                  </a:lnTo>
                  <a:lnTo>
                    <a:pt x="37" y="48"/>
                  </a:lnTo>
                  <a:lnTo>
                    <a:pt x="32" y="46"/>
                  </a:lnTo>
                  <a:lnTo>
                    <a:pt x="28" y="42"/>
                  </a:lnTo>
                  <a:lnTo>
                    <a:pt x="23" y="39"/>
                  </a:lnTo>
                  <a:lnTo>
                    <a:pt x="19" y="34"/>
                  </a:lnTo>
                  <a:lnTo>
                    <a:pt x="16" y="28"/>
                  </a:lnTo>
                  <a:lnTo>
                    <a:pt x="14" y="20"/>
                  </a:lnTo>
                  <a:lnTo>
                    <a:pt x="14" y="12"/>
                  </a:lnTo>
                  <a:lnTo>
                    <a:pt x="16" y="7"/>
                  </a:lnTo>
                  <a:lnTo>
                    <a:pt x="24" y="7"/>
                  </a:lnTo>
                  <a:lnTo>
                    <a:pt x="25" y="7"/>
                  </a:lnTo>
                  <a:lnTo>
                    <a:pt x="27" y="5"/>
                  </a:lnTo>
                  <a:lnTo>
                    <a:pt x="28" y="4"/>
                  </a:lnTo>
                  <a:lnTo>
                    <a:pt x="27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" name="Freeform 121"/>
            <p:cNvSpPr>
              <a:spLocks/>
            </p:cNvSpPr>
            <p:nvPr/>
          </p:nvSpPr>
          <p:spPr bwMode="auto">
            <a:xfrm>
              <a:off x="5109" y="2234"/>
              <a:ext cx="24" cy="37"/>
            </a:xfrm>
            <a:custGeom>
              <a:avLst/>
              <a:gdLst>
                <a:gd name="T0" fmla="*/ 13 w 48"/>
                <a:gd name="T1" fmla="*/ 2 h 74"/>
                <a:gd name="T2" fmla="*/ 8 w 48"/>
                <a:gd name="T3" fmla="*/ 0 h 74"/>
                <a:gd name="T4" fmla="*/ 5 w 48"/>
                <a:gd name="T5" fmla="*/ 3 h 74"/>
                <a:gd name="T6" fmla="*/ 2 w 48"/>
                <a:gd name="T7" fmla="*/ 7 h 74"/>
                <a:gd name="T8" fmla="*/ 1 w 48"/>
                <a:gd name="T9" fmla="*/ 12 h 74"/>
                <a:gd name="T10" fmla="*/ 0 w 48"/>
                <a:gd name="T11" fmla="*/ 15 h 74"/>
                <a:gd name="T12" fmla="*/ 1 w 48"/>
                <a:gd name="T13" fmla="*/ 19 h 74"/>
                <a:gd name="T14" fmla="*/ 1 w 48"/>
                <a:gd name="T15" fmla="*/ 22 h 74"/>
                <a:gd name="T16" fmla="*/ 2 w 48"/>
                <a:gd name="T17" fmla="*/ 25 h 74"/>
                <a:gd name="T18" fmla="*/ 5 w 48"/>
                <a:gd name="T19" fmla="*/ 29 h 74"/>
                <a:gd name="T20" fmla="*/ 8 w 48"/>
                <a:gd name="T21" fmla="*/ 33 h 74"/>
                <a:gd name="T22" fmla="*/ 12 w 48"/>
                <a:gd name="T23" fmla="*/ 36 h 74"/>
                <a:gd name="T24" fmla="*/ 16 w 48"/>
                <a:gd name="T25" fmla="*/ 37 h 74"/>
                <a:gd name="T26" fmla="*/ 19 w 48"/>
                <a:gd name="T27" fmla="*/ 37 h 74"/>
                <a:gd name="T28" fmla="*/ 22 w 48"/>
                <a:gd name="T29" fmla="*/ 35 h 74"/>
                <a:gd name="T30" fmla="*/ 24 w 48"/>
                <a:gd name="T31" fmla="*/ 33 h 74"/>
                <a:gd name="T32" fmla="*/ 24 w 48"/>
                <a:gd name="T33" fmla="*/ 29 h 74"/>
                <a:gd name="T34" fmla="*/ 23 w 48"/>
                <a:gd name="T35" fmla="*/ 27 h 74"/>
                <a:gd name="T36" fmla="*/ 21 w 48"/>
                <a:gd name="T37" fmla="*/ 25 h 74"/>
                <a:gd name="T38" fmla="*/ 19 w 48"/>
                <a:gd name="T39" fmla="*/ 24 h 74"/>
                <a:gd name="T40" fmla="*/ 16 w 48"/>
                <a:gd name="T41" fmla="*/ 23 h 74"/>
                <a:gd name="T42" fmla="*/ 13 w 48"/>
                <a:gd name="T43" fmla="*/ 22 h 74"/>
                <a:gd name="T44" fmla="*/ 11 w 48"/>
                <a:gd name="T45" fmla="*/ 20 h 74"/>
                <a:gd name="T46" fmla="*/ 9 w 48"/>
                <a:gd name="T47" fmla="*/ 18 h 74"/>
                <a:gd name="T48" fmla="*/ 8 w 48"/>
                <a:gd name="T49" fmla="*/ 15 h 74"/>
                <a:gd name="T50" fmla="*/ 7 w 48"/>
                <a:gd name="T51" fmla="*/ 11 h 74"/>
                <a:gd name="T52" fmla="*/ 7 w 48"/>
                <a:gd name="T53" fmla="*/ 6 h 74"/>
                <a:gd name="T54" fmla="*/ 8 w 48"/>
                <a:gd name="T55" fmla="*/ 3 h 74"/>
                <a:gd name="T56" fmla="*/ 12 w 48"/>
                <a:gd name="T57" fmla="*/ 3 h 74"/>
                <a:gd name="T58" fmla="*/ 13 w 48"/>
                <a:gd name="T59" fmla="*/ 3 h 74"/>
                <a:gd name="T60" fmla="*/ 13 w 48"/>
                <a:gd name="T61" fmla="*/ 3 h 74"/>
                <a:gd name="T62" fmla="*/ 14 w 48"/>
                <a:gd name="T63" fmla="*/ 2 h 74"/>
                <a:gd name="T64" fmla="*/ 13 w 48"/>
                <a:gd name="T65" fmla="*/ 2 h 74"/>
                <a:gd name="T66" fmla="*/ 13 w 48"/>
                <a:gd name="T67" fmla="*/ 2 h 7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8" h="74">
                  <a:moveTo>
                    <a:pt x="26" y="3"/>
                  </a:moveTo>
                  <a:lnTo>
                    <a:pt x="16" y="0"/>
                  </a:lnTo>
                  <a:lnTo>
                    <a:pt x="9" y="5"/>
                  </a:lnTo>
                  <a:lnTo>
                    <a:pt x="3" y="13"/>
                  </a:lnTo>
                  <a:lnTo>
                    <a:pt x="1" y="24"/>
                  </a:lnTo>
                  <a:lnTo>
                    <a:pt x="0" y="30"/>
                  </a:lnTo>
                  <a:lnTo>
                    <a:pt x="1" y="37"/>
                  </a:lnTo>
                  <a:lnTo>
                    <a:pt x="1" y="44"/>
                  </a:lnTo>
                  <a:lnTo>
                    <a:pt x="3" y="50"/>
                  </a:lnTo>
                  <a:lnTo>
                    <a:pt x="9" y="58"/>
                  </a:lnTo>
                  <a:lnTo>
                    <a:pt x="16" y="65"/>
                  </a:lnTo>
                  <a:lnTo>
                    <a:pt x="24" y="72"/>
                  </a:lnTo>
                  <a:lnTo>
                    <a:pt x="32" y="74"/>
                  </a:lnTo>
                  <a:lnTo>
                    <a:pt x="38" y="73"/>
                  </a:lnTo>
                  <a:lnTo>
                    <a:pt x="44" y="70"/>
                  </a:lnTo>
                  <a:lnTo>
                    <a:pt x="48" y="65"/>
                  </a:lnTo>
                  <a:lnTo>
                    <a:pt x="48" y="58"/>
                  </a:lnTo>
                  <a:lnTo>
                    <a:pt x="46" y="53"/>
                  </a:lnTo>
                  <a:lnTo>
                    <a:pt x="41" y="50"/>
                  </a:lnTo>
                  <a:lnTo>
                    <a:pt x="37" y="48"/>
                  </a:lnTo>
                  <a:lnTo>
                    <a:pt x="32" y="45"/>
                  </a:lnTo>
                  <a:lnTo>
                    <a:pt x="26" y="43"/>
                  </a:lnTo>
                  <a:lnTo>
                    <a:pt x="22" y="39"/>
                  </a:lnTo>
                  <a:lnTo>
                    <a:pt x="18" y="35"/>
                  </a:lnTo>
                  <a:lnTo>
                    <a:pt x="16" y="29"/>
                  </a:lnTo>
                  <a:lnTo>
                    <a:pt x="14" y="21"/>
                  </a:lnTo>
                  <a:lnTo>
                    <a:pt x="14" y="12"/>
                  </a:lnTo>
                  <a:lnTo>
                    <a:pt x="16" y="6"/>
                  </a:lnTo>
                  <a:lnTo>
                    <a:pt x="24" y="6"/>
                  </a:lnTo>
                  <a:lnTo>
                    <a:pt x="25" y="6"/>
                  </a:lnTo>
                  <a:lnTo>
                    <a:pt x="26" y="5"/>
                  </a:lnTo>
                  <a:lnTo>
                    <a:pt x="27" y="4"/>
                  </a:lnTo>
                  <a:lnTo>
                    <a:pt x="2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" name="Freeform 122"/>
            <p:cNvSpPr>
              <a:spLocks/>
            </p:cNvSpPr>
            <p:nvPr/>
          </p:nvSpPr>
          <p:spPr bwMode="auto">
            <a:xfrm>
              <a:off x="5197" y="2276"/>
              <a:ext cx="24" cy="37"/>
            </a:xfrm>
            <a:custGeom>
              <a:avLst/>
              <a:gdLst>
                <a:gd name="T0" fmla="*/ 14 w 48"/>
                <a:gd name="T1" fmla="*/ 2 h 74"/>
                <a:gd name="T2" fmla="*/ 8 w 48"/>
                <a:gd name="T3" fmla="*/ 0 h 74"/>
                <a:gd name="T4" fmla="*/ 5 w 48"/>
                <a:gd name="T5" fmla="*/ 3 h 74"/>
                <a:gd name="T6" fmla="*/ 2 w 48"/>
                <a:gd name="T7" fmla="*/ 7 h 74"/>
                <a:gd name="T8" fmla="*/ 1 w 48"/>
                <a:gd name="T9" fmla="*/ 13 h 74"/>
                <a:gd name="T10" fmla="*/ 0 w 48"/>
                <a:gd name="T11" fmla="*/ 16 h 74"/>
                <a:gd name="T12" fmla="*/ 1 w 48"/>
                <a:gd name="T13" fmla="*/ 19 h 74"/>
                <a:gd name="T14" fmla="*/ 1 w 48"/>
                <a:gd name="T15" fmla="*/ 22 h 74"/>
                <a:gd name="T16" fmla="*/ 3 w 48"/>
                <a:gd name="T17" fmla="*/ 25 h 74"/>
                <a:gd name="T18" fmla="*/ 5 w 48"/>
                <a:gd name="T19" fmla="*/ 29 h 74"/>
                <a:gd name="T20" fmla="*/ 8 w 48"/>
                <a:gd name="T21" fmla="*/ 33 h 74"/>
                <a:gd name="T22" fmla="*/ 12 w 48"/>
                <a:gd name="T23" fmla="*/ 36 h 74"/>
                <a:gd name="T24" fmla="*/ 16 w 48"/>
                <a:gd name="T25" fmla="*/ 37 h 74"/>
                <a:gd name="T26" fmla="*/ 19 w 48"/>
                <a:gd name="T27" fmla="*/ 37 h 74"/>
                <a:gd name="T28" fmla="*/ 22 w 48"/>
                <a:gd name="T29" fmla="*/ 35 h 74"/>
                <a:gd name="T30" fmla="*/ 24 w 48"/>
                <a:gd name="T31" fmla="*/ 33 h 74"/>
                <a:gd name="T32" fmla="*/ 24 w 48"/>
                <a:gd name="T33" fmla="*/ 30 h 74"/>
                <a:gd name="T34" fmla="*/ 23 w 48"/>
                <a:gd name="T35" fmla="*/ 28 h 74"/>
                <a:gd name="T36" fmla="*/ 21 w 48"/>
                <a:gd name="T37" fmla="*/ 26 h 74"/>
                <a:gd name="T38" fmla="*/ 19 w 48"/>
                <a:gd name="T39" fmla="*/ 25 h 74"/>
                <a:gd name="T40" fmla="*/ 16 w 48"/>
                <a:gd name="T41" fmla="*/ 24 h 74"/>
                <a:gd name="T42" fmla="*/ 14 w 48"/>
                <a:gd name="T43" fmla="*/ 22 h 74"/>
                <a:gd name="T44" fmla="*/ 12 w 48"/>
                <a:gd name="T45" fmla="*/ 20 h 74"/>
                <a:gd name="T46" fmla="*/ 9 w 48"/>
                <a:gd name="T47" fmla="*/ 18 h 74"/>
                <a:gd name="T48" fmla="*/ 8 w 48"/>
                <a:gd name="T49" fmla="*/ 15 h 74"/>
                <a:gd name="T50" fmla="*/ 7 w 48"/>
                <a:gd name="T51" fmla="*/ 11 h 74"/>
                <a:gd name="T52" fmla="*/ 7 w 48"/>
                <a:gd name="T53" fmla="*/ 7 h 74"/>
                <a:gd name="T54" fmla="*/ 8 w 48"/>
                <a:gd name="T55" fmla="*/ 4 h 74"/>
                <a:gd name="T56" fmla="*/ 12 w 48"/>
                <a:gd name="T57" fmla="*/ 4 h 74"/>
                <a:gd name="T58" fmla="*/ 13 w 48"/>
                <a:gd name="T59" fmla="*/ 4 h 74"/>
                <a:gd name="T60" fmla="*/ 14 w 48"/>
                <a:gd name="T61" fmla="*/ 3 h 74"/>
                <a:gd name="T62" fmla="*/ 14 w 48"/>
                <a:gd name="T63" fmla="*/ 3 h 74"/>
                <a:gd name="T64" fmla="*/ 14 w 48"/>
                <a:gd name="T65" fmla="*/ 2 h 74"/>
                <a:gd name="T66" fmla="*/ 14 w 48"/>
                <a:gd name="T67" fmla="*/ 2 h 7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8" h="74">
                  <a:moveTo>
                    <a:pt x="27" y="4"/>
                  </a:moveTo>
                  <a:lnTo>
                    <a:pt x="16" y="0"/>
                  </a:lnTo>
                  <a:lnTo>
                    <a:pt x="9" y="5"/>
                  </a:lnTo>
                  <a:lnTo>
                    <a:pt x="4" y="14"/>
                  </a:lnTo>
                  <a:lnTo>
                    <a:pt x="1" y="25"/>
                  </a:lnTo>
                  <a:lnTo>
                    <a:pt x="0" y="32"/>
                  </a:lnTo>
                  <a:lnTo>
                    <a:pt x="1" y="37"/>
                  </a:lnTo>
                  <a:lnTo>
                    <a:pt x="2" y="44"/>
                  </a:lnTo>
                  <a:lnTo>
                    <a:pt x="5" y="50"/>
                  </a:lnTo>
                  <a:lnTo>
                    <a:pt x="9" y="58"/>
                  </a:lnTo>
                  <a:lnTo>
                    <a:pt x="16" y="65"/>
                  </a:lnTo>
                  <a:lnTo>
                    <a:pt x="24" y="72"/>
                  </a:lnTo>
                  <a:lnTo>
                    <a:pt x="32" y="74"/>
                  </a:lnTo>
                  <a:lnTo>
                    <a:pt x="38" y="73"/>
                  </a:lnTo>
                  <a:lnTo>
                    <a:pt x="44" y="70"/>
                  </a:lnTo>
                  <a:lnTo>
                    <a:pt x="48" y="65"/>
                  </a:lnTo>
                  <a:lnTo>
                    <a:pt x="48" y="59"/>
                  </a:lnTo>
                  <a:lnTo>
                    <a:pt x="46" y="55"/>
                  </a:lnTo>
                  <a:lnTo>
                    <a:pt x="42" y="51"/>
                  </a:lnTo>
                  <a:lnTo>
                    <a:pt x="37" y="49"/>
                  </a:lnTo>
                  <a:lnTo>
                    <a:pt x="32" y="47"/>
                  </a:lnTo>
                  <a:lnTo>
                    <a:pt x="28" y="43"/>
                  </a:lnTo>
                  <a:lnTo>
                    <a:pt x="23" y="40"/>
                  </a:lnTo>
                  <a:lnTo>
                    <a:pt x="18" y="35"/>
                  </a:lnTo>
                  <a:lnTo>
                    <a:pt x="16" y="29"/>
                  </a:lnTo>
                  <a:lnTo>
                    <a:pt x="14" y="21"/>
                  </a:lnTo>
                  <a:lnTo>
                    <a:pt x="14" y="13"/>
                  </a:lnTo>
                  <a:lnTo>
                    <a:pt x="16" y="7"/>
                  </a:lnTo>
                  <a:lnTo>
                    <a:pt x="24" y="7"/>
                  </a:lnTo>
                  <a:lnTo>
                    <a:pt x="25" y="7"/>
                  </a:lnTo>
                  <a:lnTo>
                    <a:pt x="27" y="6"/>
                  </a:lnTo>
                  <a:lnTo>
                    <a:pt x="28" y="5"/>
                  </a:lnTo>
                  <a:lnTo>
                    <a:pt x="27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" name="Freeform 123"/>
            <p:cNvSpPr>
              <a:spLocks/>
            </p:cNvSpPr>
            <p:nvPr/>
          </p:nvSpPr>
          <p:spPr bwMode="auto">
            <a:xfrm>
              <a:off x="5264" y="2241"/>
              <a:ext cx="24" cy="37"/>
            </a:xfrm>
            <a:custGeom>
              <a:avLst/>
              <a:gdLst>
                <a:gd name="T0" fmla="*/ 13 w 48"/>
                <a:gd name="T1" fmla="*/ 2 h 74"/>
                <a:gd name="T2" fmla="*/ 8 w 48"/>
                <a:gd name="T3" fmla="*/ 0 h 74"/>
                <a:gd name="T4" fmla="*/ 5 w 48"/>
                <a:gd name="T5" fmla="*/ 3 h 74"/>
                <a:gd name="T6" fmla="*/ 2 w 48"/>
                <a:gd name="T7" fmla="*/ 7 h 74"/>
                <a:gd name="T8" fmla="*/ 1 w 48"/>
                <a:gd name="T9" fmla="*/ 13 h 74"/>
                <a:gd name="T10" fmla="*/ 0 w 48"/>
                <a:gd name="T11" fmla="*/ 16 h 74"/>
                <a:gd name="T12" fmla="*/ 1 w 48"/>
                <a:gd name="T13" fmla="*/ 19 h 74"/>
                <a:gd name="T14" fmla="*/ 1 w 48"/>
                <a:gd name="T15" fmla="*/ 22 h 74"/>
                <a:gd name="T16" fmla="*/ 2 w 48"/>
                <a:gd name="T17" fmla="*/ 25 h 74"/>
                <a:gd name="T18" fmla="*/ 5 w 48"/>
                <a:gd name="T19" fmla="*/ 29 h 74"/>
                <a:gd name="T20" fmla="*/ 8 w 48"/>
                <a:gd name="T21" fmla="*/ 33 h 74"/>
                <a:gd name="T22" fmla="*/ 12 w 48"/>
                <a:gd name="T23" fmla="*/ 36 h 74"/>
                <a:gd name="T24" fmla="*/ 16 w 48"/>
                <a:gd name="T25" fmla="*/ 37 h 74"/>
                <a:gd name="T26" fmla="*/ 19 w 48"/>
                <a:gd name="T27" fmla="*/ 37 h 74"/>
                <a:gd name="T28" fmla="*/ 22 w 48"/>
                <a:gd name="T29" fmla="*/ 35 h 74"/>
                <a:gd name="T30" fmla="*/ 24 w 48"/>
                <a:gd name="T31" fmla="*/ 33 h 74"/>
                <a:gd name="T32" fmla="*/ 24 w 48"/>
                <a:gd name="T33" fmla="*/ 30 h 74"/>
                <a:gd name="T34" fmla="*/ 23 w 48"/>
                <a:gd name="T35" fmla="*/ 27 h 74"/>
                <a:gd name="T36" fmla="*/ 21 w 48"/>
                <a:gd name="T37" fmla="*/ 26 h 74"/>
                <a:gd name="T38" fmla="*/ 19 w 48"/>
                <a:gd name="T39" fmla="*/ 25 h 74"/>
                <a:gd name="T40" fmla="*/ 16 w 48"/>
                <a:gd name="T41" fmla="*/ 23 h 74"/>
                <a:gd name="T42" fmla="*/ 13 w 48"/>
                <a:gd name="T43" fmla="*/ 22 h 74"/>
                <a:gd name="T44" fmla="*/ 11 w 48"/>
                <a:gd name="T45" fmla="*/ 20 h 74"/>
                <a:gd name="T46" fmla="*/ 9 w 48"/>
                <a:gd name="T47" fmla="*/ 18 h 74"/>
                <a:gd name="T48" fmla="*/ 8 w 48"/>
                <a:gd name="T49" fmla="*/ 15 h 74"/>
                <a:gd name="T50" fmla="*/ 7 w 48"/>
                <a:gd name="T51" fmla="*/ 11 h 74"/>
                <a:gd name="T52" fmla="*/ 7 w 48"/>
                <a:gd name="T53" fmla="*/ 7 h 74"/>
                <a:gd name="T54" fmla="*/ 8 w 48"/>
                <a:gd name="T55" fmla="*/ 4 h 74"/>
                <a:gd name="T56" fmla="*/ 12 w 48"/>
                <a:gd name="T57" fmla="*/ 4 h 74"/>
                <a:gd name="T58" fmla="*/ 13 w 48"/>
                <a:gd name="T59" fmla="*/ 4 h 74"/>
                <a:gd name="T60" fmla="*/ 13 w 48"/>
                <a:gd name="T61" fmla="*/ 3 h 74"/>
                <a:gd name="T62" fmla="*/ 14 w 48"/>
                <a:gd name="T63" fmla="*/ 3 h 74"/>
                <a:gd name="T64" fmla="*/ 13 w 48"/>
                <a:gd name="T65" fmla="*/ 2 h 74"/>
                <a:gd name="T66" fmla="*/ 13 w 48"/>
                <a:gd name="T67" fmla="*/ 2 h 7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8" h="74">
                  <a:moveTo>
                    <a:pt x="26" y="4"/>
                  </a:moveTo>
                  <a:lnTo>
                    <a:pt x="16" y="0"/>
                  </a:lnTo>
                  <a:lnTo>
                    <a:pt x="9" y="5"/>
                  </a:lnTo>
                  <a:lnTo>
                    <a:pt x="3" y="14"/>
                  </a:lnTo>
                  <a:lnTo>
                    <a:pt x="1" y="25"/>
                  </a:lnTo>
                  <a:lnTo>
                    <a:pt x="0" y="31"/>
                  </a:lnTo>
                  <a:lnTo>
                    <a:pt x="1" y="37"/>
                  </a:lnTo>
                  <a:lnTo>
                    <a:pt x="1" y="44"/>
                  </a:lnTo>
                  <a:lnTo>
                    <a:pt x="3" y="50"/>
                  </a:lnTo>
                  <a:lnTo>
                    <a:pt x="9" y="58"/>
                  </a:lnTo>
                  <a:lnTo>
                    <a:pt x="16" y="66"/>
                  </a:lnTo>
                  <a:lnTo>
                    <a:pt x="24" y="72"/>
                  </a:lnTo>
                  <a:lnTo>
                    <a:pt x="32" y="74"/>
                  </a:lnTo>
                  <a:lnTo>
                    <a:pt x="38" y="73"/>
                  </a:lnTo>
                  <a:lnTo>
                    <a:pt x="43" y="69"/>
                  </a:lnTo>
                  <a:lnTo>
                    <a:pt x="48" y="65"/>
                  </a:lnTo>
                  <a:lnTo>
                    <a:pt x="48" y="59"/>
                  </a:lnTo>
                  <a:lnTo>
                    <a:pt x="46" y="54"/>
                  </a:lnTo>
                  <a:lnTo>
                    <a:pt x="41" y="51"/>
                  </a:lnTo>
                  <a:lnTo>
                    <a:pt x="37" y="49"/>
                  </a:lnTo>
                  <a:lnTo>
                    <a:pt x="32" y="46"/>
                  </a:lnTo>
                  <a:lnTo>
                    <a:pt x="26" y="43"/>
                  </a:lnTo>
                  <a:lnTo>
                    <a:pt x="22" y="39"/>
                  </a:lnTo>
                  <a:lnTo>
                    <a:pt x="18" y="35"/>
                  </a:lnTo>
                  <a:lnTo>
                    <a:pt x="16" y="29"/>
                  </a:lnTo>
                  <a:lnTo>
                    <a:pt x="13" y="21"/>
                  </a:lnTo>
                  <a:lnTo>
                    <a:pt x="13" y="13"/>
                  </a:lnTo>
                  <a:lnTo>
                    <a:pt x="16" y="7"/>
                  </a:lnTo>
                  <a:lnTo>
                    <a:pt x="24" y="7"/>
                  </a:lnTo>
                  <a:lnTo>
                    <a:pt x="25" y="7"/>
                  </a:lnTo>
                  <a:lnTo>
                    <a:pt x="26" y="6"/>
                  </a:lnTo>
                  <a:lnTo>
                    <a:pt x="27" y="5"/>
                  </a:lnTo>
                  <a:lnTo>
                    <a:pt x="26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" name="Freeform 124"/>
            <p:cNvSpPr>
              <a:spLocks/>
            </p:cNvSpPr>
            <p:nvPr/>
          </p:nvSpPr>
          <p:spPr bwMode="auto">
            <a:xfrm>
              <a:off x="5269" y="2122"/>
              <a:ext cx="24" cy="37"/>
            </a:xfrm>
            <a:custGeom>
              <a:avLst/>
              <a:gdLst>
                <a:gd name="T0" fmla="*/ 14 w 48"/>
                <a:gd name="T1" fmla="*/ 2 h 74"/>
                <a:gd name="T2" fmla="*/ 8 w 48"/>
                <a:gd name="T3" fmla="*/ 0 h 74"/>
                <a:gd name="T4" fmla="*/ 4 w 48"/>
                <a:gd name="T5" fmla="*/ 3 h 74"/>
                <a:gd name="T6" fmla="*/ 2 w 48"/>
                <a:gd name="T7" fmla="*/ 7 h 74"/>
                <a:gd name="T8" fmla="*/ 1 w 48"/>
                <a:gd name="T9" fmla="*/ 12 h 74"/>
                <a:gd name="T10" fmla="*/ 0 w 48"/>
                <a:gd name="T11" fmla="*/ 16 h 74"/>
                <a:gd name="T12" fmla="*/ 1 w 48"/>
                <a:gd name="T13" fmla="*/ 19 h 74"/>
                <a:gd name="T14" fmla="*/ 1 w 48"/>
                <a:gd name="T15" fmla="*/ 22 h 74"/>
                <a:gd name="T16" fmla="*/ 2 w 48"/>
                <a:gd name="T17" fmla="*/ 25 h 74"/>
                <a:gd name="T18" fmla="*/ 4 w 48"/>
                <a:gd name="T19" fmla="*/ 29 h 74"/>
                <a:gd name="T20" fmla="*/ 8 w 48"/>
                <a:gd name="T21" fmla="*/ 33 h 74"/>
                <a:gd name="T22" fmla="*/ 12 w 48"/>
                <a:gd name="T23" fmla="*/ 36 h 74"/>
                <a:gd name="T24" fmla="*/ 16 w 48"/>
                <a:gd name="T25" fmla="*/ 37 h 74"/>
                <a:gd name="T26" fmla="*/ 19 w 48"/>
                <a:gd name="T27" fmla="*/ 37 h 74"/>
                <a:gd name="T28" fmla="*/ 22 w 48"/>
                <a:gd name="T29" fmla="*/ 35 h 74"/>
                <a:gd name="T30" fmla="*/ 24 w 48"/>
                <a:gd name="T31" fmla="*/ 32 h 74"/>
                <a:gd name="T32" fmla="*/ 24 w 48"/>
                <a:gd name="T33" fmla="*/ 30 h 74"/>
                <a:gd name="T34" fmla="*/ 23 w 48"/>
                <a:gd name="T35" fmla="*/ 27 h 74"/>
                <a:gd name="T36" fmla="*/ 21 w 48"/>
                <a:gd name="T37" fmla="*/ 26 h 74"/>
                <a:gd name="T38" fmla="*/ 19 w 48"/>
                <a:gd name="T39" fmla="*/ 24 h 74"/>
                <a:gd name="T40" fmla="*/ 16 w 48"/>
                <a:gd name="T41" fmla="*/ 23 h 74"/>
                <a:gd name="T42" fmla="*/ 14 w 48"/>
                <a:gd name="T43" fmla="*/ 22 h 74"/>
                <a:gd name="T44" fmla="*/ 11 w 48"/>
                <a:gd name="T45" fmla="*/ 20 h 74"/>
                <a:gd name="T46" fmla="*/ 9 w 48"/>
                <a:gd name="T47" fmla="*/ 18 h 74"/>
                <a:gd name="T48" fmla="*/ 8 w 48"/>
                <a:gd name="T49" fmla="*/ 15 h 74"/>
                <a:gd name="T50" fmla="*/ 7 w 48"/>
                <a:gd name="T51" fmla="*/ 11 h 74"/>
                <a:gd name="T52" fmla="*/ 7 w 48"/>
                <a:gd name="T53" fmla="*/ 7 h 74"/>
                <a:gd name="T54" fmla="*/ 8 w 48"/>
                <a:gd name="T55" fmla="*/ 4 h 74"/>
                <a:gd name="T56" fmla="*/ 12 w 48"/>
                <a:gd name="T57" fmla="*/ 4 h 74"/>
                <a:gd name="T58" fmla="*/ 12 w 48"/>
                <a:gd name="T59" fmla="*/ 4 h 74"/>
                <a:gd name="T60" fmla="*/ 14 w 48"/>
                <a:gd name="T61" fmla="*/ 3 h 74"/>
                <a:gd name="T62" fmla="*/ 14 w 48"/>
                <a:gd name="T63" fmla="*/ 3 h 74"/>
                <a:gd name="T64" fmla="*/ 14 w 48"/>
                <a:gd name="T65" fmla="*/ 2 h 74"/>
                <a:gd name="T66" fmla="*/ 14 w 48"/>
                <a:gd name="T67" fmla="*/ 2 h 7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8" h="74">
                  <a:moveTo>
                    <a:pt x="27" y="3"/>
                  </a:moveTo>
                  <a:lnTo>
                    <a:pt x="16" y="0"/>
                  </a:lnTo>
                  <a:lnTo>
                    <a:pt x="8" y="5"/>
                  </a:lnTo>
                  <a:lnTo>
                    <a:pt x="3" y="14"/>
                  </a:lnTo>
                  <a:lnTo>
                    <a:pt x="1" y="24"/>
                  </a:lnTo>
                  <a:lnTo>
                    <a:pt x="0" y="31"/>
                  </a:lnTo>
                  <a:lnTo>
                    <a:pt x="1" y="37"/>
                  </a:lnTo>
                  <a:lnTo>
                    <a:pt x="1" y="44"/>
                  </a:lnTo>
                  <a:lnTo>
                    <a:pt x="3" y="50"/>
                  </a:lnTo>
                  <a:lnTo>
                    <a:pt x="8" y="58"/>
                  </a:lnTo>
                  <a:lnTo>
                    <a:pt x="15" y="66"/>
                  </a:lnTo>
                  <a:lnTo>
                    <a:pt x="23" y="71"/>
                  </a:lnTo>
                  <a:lnTo>
                    <a:pt x="32" y="74"/>
                  </a:lnTo>
                  <a:lnTo>
                    <a:pt x="38" y="73"/>
                  </a:lnTo>
                  <a:lnTo>
                    <a:pt x="44" y="69"/>
                  </a:lnTo>
                  <a:lnTo>
                    <a:pt x="47" y="64"/>
                  </a:lnTo>
                  <a:lnTo>
                    <a:pt x="48" y="59"/>
                  </a:lnTo>
                  <a:lnTo>
                    <a:pt x="46" y="54"/>
                  </a:lnTo>
                  <a:lnTo>
                    <a:pt x="42" y="51"/>
                  </a:lnTo>
                  <a:lnTo>
                    <a:pt x="37" y="48"/>
                  </a:lnTo>
                  <a:lnTo>
                    <a:pt x="31" y="46"/>
                  </a:lnTo>
                  <a:lnTo>
                    <a:pt x="27" y="43"/>
                  </a:lnTo>
                  <a:lnTo>
                    <a:pt x="22" y="39"/>
                  </a:lnTo>
                  <a:lnTo>
                    <a:pt x="17" y="35"/>
                  </a:lnTo>
                  <a:lnTo>
                    <a:pt x="15" y="29"/>
                  </a:lnTo>
                  <a:lnTo>
                    <a:pt x="13" y="21"/>
                  </a:lnTo>
                  <a:lnTo>
                    <a:pt x="13" y="13"/>
                  </a:lnTo>
                  <a:lnTo>
                    <a:pt x="15" y="7"/>
                  </a:lnTo>
                  <a:lnTo>
                    <a:pt x="23" y="7"/>
                  </a:lnTo>
                  <a:lnTo>
                    <a:pt x="24" y="7"/>
                  </a:lnTo>
                  <a:lnTo>
                    <a:pt x="27" y="6"/>
                  </a:lnTo>
                  <a:lnTo>
                    <a:pt x="28" y="5"/>
                  </a:lnTo>
                  <a:lnTo>
                    <a:pt x="27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" name="Freeform 125"/>
            <p:cNvSpPr>
              <a:spLocks/>
            </p:cNvSpPr>
            <p:nvPr/>
          </p:nvSpPr>
          <p:spPr bwMode="auto">
            <a:xfrm>
              <a:off x="4503" y="1855"/>
              <a:ext cx="301" cy="296"/>
            </a:xfrm>
            <a:custGeom>
              <a:avLst/>
              <a:gdLst>
                <a:gd name="T0" fmla="*/ 2 w 601"/>
                <a:gd name="T1" fmla="*/ 2 h 594"/>
                <a:gd name="T2" fmla="*/ 0 w 601"/>
                <a:gd name="T3" fmla="*/ 32 h 594"/>
                <a:gd name="T4" fmla="*/ 3 w 601"/>
                <a:gd name="T5" fmla="*/ 60 h 594"/>
                <a:gd name="T6" fmla="*/ 10 w 601"/>
                <a:gd name="T7" fmla="*/ 88 h 594"/>
                <a:gd name="T8" fmla="*/ 20 w 601"/>
                <a:gd name="T9" fmla="*/ 114 h 594"/>
                <a:gd name="T10" fmla="*/ 33 w 601"/>
                <a:gd name="T11" fmla="*/ 138 h 594"/>
                <a:gd name="T12" fmla="*/ 49 w 601"/>
                <a:gd name="T13" fmla="*/ 161 h 594"/>
                <a:gd name="T14" fmla="*/ 68 w 601"/>
                <a:gd name="T15" fmla="*/ 182 h 594"/>
                <a:gd name="T16" fmla="*/ 88 w 601"/>
                <a:gd name="T17" fmla="*/ 202 h 594"/>
                <a:gd name="T18" fmla="*/ 111 w 601"/>
                <a:gd name="T19" fmla="*/ 220 h 594"/>
                <a:gd name="T20" fmla="*/ 136 w 601"/>
                <a:gd name="T21" fmla="*/ 237 h 594"/>
                <a:gd name="T22" fmla="*/ 162 w 601"/>
                <a:gd name="T23" fmla="*/ 251 h 594"/>
                <a:gd name="T24" fmla="*/ 188 w 601"/>
                <a:gd name="T25" fmla="*/ 264 h 594"/>
                <a:gd name="T26" fmla="*/ 215 w 601"/>
                <a:gd name="T27" fmla="*/ 275 h 594"/>
                <a:gd name="T28" fmla="*/ 243 w 601"/>
                <a:gd name="T29" fmla="*/ 284 h 594"/>
                <a:gd name="T30" fmla="*/ 270 w 601"/>
                <a:gd name="T31" fmla="*/ 291 h 594"/>
                <a:gd name="T32" fmla="*/ 297 w 601"/>
                <a:gd name="T33" fmla="*/ 296 h 594"/>
                <a:gd name="T34" fmla="*/ 299 w 601"/>
                <a:gd name="T35" fmla="*/ 295 h 594"/>
                <a:gd name="T36" fmla="*/ 300 w 601"/>
                <a:gd name="T37" fmla="*/ 294 h 594"/>
                <a:gd name="T38" fmla="*/ 301 w 601"/>
                <a:gd name="T39" fmla="*/ 292 h 594"/>
                <a:gd name="T40" fmla="*/ 300 w 601"/>
                <a:gd name="T41" fmla="*/ 291 h 594"/>
                <a:gd name="T42" fmla="*/ 273 w 601"/>
                <a:gd name="T43" fmla="*/ 285 h 594"/>
                <a:gd name="T44" fmla="*/ 247 w 601"/>
                <a:gd name="T45" fmla="*/ 278 h 594"/>
                <a:gd name="T46" fmla="*/ 220 w 601"/>
                <a:gd name="T47" fmla="*/ 268 h 594"/>
                <a:gd name="T48" fmla="*/ 193 w 601"/>
                <a:gd name="T49" fmla="*/ 257 h 594"/>
                <a:gd name="T50" fmla="*/ 167 w 601"/>
                <a:gd name="T51" fmla="*/ 245 h 594"/>
                <a:gd name="T52" fmla="*/ 141 w 601"/>
                <a:gd name="T53" fmla="*/ 230 h 594"/>
                <a:gd name="T54" fmla="*/ 117 w 601"/>
                <a:gd name="T55" fmla="*/ 215 h 594"/>
                <a:gd name="T56" fmla="*/ 94 w 601"/>
                <a:gd name="T57" fmla="*/ 197 h 594"/>
                <a:gd name="T58" fmla="*/ 73 w 601"/>
                <a:gd name="T59" fmla="*/ 178 h 594"/>
                <a:gd name="T60" fmla="*/ 54 w 601"/>
                <a:gd name="T61" fmla="*/ 157 h 594"/>
                <a:gd name="T62" fmla="*/ 38 w 601"/>
                <a:gd name="T63" fmla="*/ 135 h 594"/>
                <a:gd name="T64" fmla="*/ 24 w 601"/>
                <a:gd name="T65" fmla="*/ 111 h 594"/>
                <a:gd name="T66" fmla="*/ 14 w 601"/>
                <a:gd name="T67" fmla="*/ 86 h 594"/>
                <a:gd name="T68" fmla="*/ 7 w 601"/>
                <a:gd name="T69" fmla="*/ 59 h 594"/>
                <a:gd name="T70" fmla="*/ 3 w 601"/>
                <a:gd name="T71" fmla="*/ 30 h 594"/>
                <a:gd name="T72" fmla="*/ 4 w 601"/>
                <a:gd name="T73" fmla="*/ 0 h 594"/>
                <a:gd name="T74" fmla="*/ 4 w 601"/>
                <a:gd name="T75" fmla="*/ 0 h 594"/>
                <a:gd name="T76" fmla="*/ 3 w 601"/>
                <a:gd name="T77" fmla="*/ 0 h 594"/>
                <a:gd name="T78" fmla="*/ 3 w 601"/>
                <a:gd name="T79" fmla="*/ 0 h 594"/>
                <a:gd name="T80" fmla="*/ 2 w 601"/>
                <a:gd name="T81" fmla="*/ 2 h 594"/>
                <a:gd name="T82" fmla="*/ 2 w 601"/>
                <a:gd name="T83" fmla="*/ 2 h 59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601" h="594">
                  <a:moveTo>
                    <a:pt x="4" y="4"/>
                  </a:moveTo>
                  <a:lnTo>
                    <a:pt x="0" y="64"/>
                  </a:lnTo>
                  <a:lnTo>
                    <a:pt x="6" y="121"/>
                  </a:lnTo>
                  <a:lnTo>
                    <a:pt x="19" y="176"/>
                  </a:lnTo>
                  <a:lnTo>
                    <a:pt x="39" y="228"/>
                  </a:lnTo>
                  <a:lnTo>
                    <a:pt x="65" y="277"/>
                  </a:lnTo>
                  <a:lnTo>
                    <a:pt x="97" y="323"/>
                  </a:lnTo>
                  <a:lnTo>
                    <a:pt x="135" y="365"/>
                  </a:lnTo>
                  <a:lnTo>
                    <a:pt x="176" y="406"/>
                  </a:lnTo>
                  <a:lnTo>
                    <a:pt x="222" y="441"/>
                  </a:lnTo>
                  <a:lnTo>
                    <a:pt x="271" y="475"/>
                  </a:lnTo>
                  <a:lnTo>
                    <a:pt x="323" y="504"/>
                  </a:lnTo>
                  <a:lnTo>
                    <a:pt x="376" y="529"/>
                  </a:lnTo>
                  <a:lnTo>
                    <a:pt x="430" y="551"/>
                  </a:lnTo>
                  <a:lnTo>
                    <a:pt x="485" y="569"/>
                  </a:lnTo>
                  <a:lnTo>
                    <a:pt x="539" y="583"/>
                  </a:lnTo>
                  <a:lnTo>
                    <a:pt x="593" y="594"/>
                  </a:lnTo>
                  <a:lnTo>
                    <a:pt x="597" y="592"/>
                  </a:lnTo>
                  <a:lnTo>
                    <a:pt x="600" y="589"/>
                  </a:lnTo>
                  <a:lnTo>
                    <a:pt x="601" y="586"/>
                  </a:lnTo>
                  <a:lnTo>
                    <a:pt x="599" y="583"/>
                  </a:lnTo>
                  <a:lnTo>
                    <a:pt x="546" y="572"/>
                  </a:lnTo>
                  <a:lnTo>
                    <a:pt x="493" y="557"/>
                  </a:lnTo>
                  <a:lnTo>
                    <a:pt x="439" y="538"/>
                  </a:lnTo>
                  <a:lnTo>
                    <a:pt x="386" y="516"/>
                  </a:lnTo>
                  <a:lnTo>
                    <a:pt x="333" y="491"/>
                  </a:lnTo>
                  <a:lnTo>
                    <a:pt x="282" y="462"/>
                  </a:lnTo>
                  <a:lnTo>
                    <a:pt x="233" y="431"/>
                  </a:lnTo>
                  <a:lnTo>
                    <a:pt x="188" y="395"/>
                  </a:lnTo>
                  <a:lnTo>
                    <a:pt x="145" y="357"/>
                  </a:lnTo>
                  <a:lnTo>
                    <a:pt x="107" y="316"/>
                  </a:lnTo>
                  <a:lnTo>
                    <a:pt x="75" y="271"/>
                  </a:lnTo>
                  <a:lnTo>
                    <a:pt x="47" y="223"/>
                  </a:lnTo>
                  <a:lnTo>
                    <a:pt x="27" y="172"/>
                  </a:lnTo>
                  <a:lnTo>
                    <a:pt x="13" y="118"/>
                  </a:lnTo>
                  <a:lnTo>
                    <a:pt x="6" y="61"/>
                  </a:lnTo>
                  <a:lnTo>
                    <a:pt x="8" y="1"/>
                  </a:lnTo>
                  <a:lnTo>
                    <a:pt x="8" y="0"/>
                  </a:lnTo>
                  <a:lnTo>
                    <a:pt x="6" y="0"/>
                  </a:lnTo>
                  <a:lnTo>
                    <a:pt x="5" y="1"/>
                  </a:lnTo>
                  <a:lnTo>
                    <a:pt x="4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" name="Freeform 126"/>
            <p:cNvSpPr>
              <a:spLocks/>
            </p:cNvSpPr>
            <p:nvPr/>
          </p:nvSpPr>
          <p:spPr bwMode="auto">
            <a:xfrm>
              <a:off x="4595" y="1728"/>
              <a:ext cx="304" cy="208"/>
            </a:xfrm>
            <a:custGeom>
              <a:avLst/>
              <a:gdLst>
                <a:gd name="T0" fmla="*/ 0 w 610"/>
                <a:gd name="T1" fmla="*/ 4 h 416"/>
                <a:gd name="T2" fmla="*/ 11 w 610"/>
                <a:gd name="T3" fmla="*/ 25 h 416"/>
                <a:gd name="T4" fmla="*/ 25 w 610"/>
                <a:gd name="T5" fmla="*/ 45 h 416"/>
                <a:gd name="T6" fmla="*/ 38 w 610"/>
                <a:gd name="T7" fmla="*/ 64 h 416"/>
                <a:gd name="T8" fmla="*/ 54 w 610"/>
                <a:gd name="T9" fmla="*/ 81 h 416"/>
                <a:gd name="T10" fmla="*/ 71 w 610"/>
                <a:gd name="T11" fmla="*/ 98 h 416"/>
                <a:gd name="T12" fmla="*/ 88 w 610"/>
                <a:gd name="T13" fmla="*/ 113 h 416"/>
                <a:gd name="T14" fmla="*/ 106 w 610"/>
                <a:gd name="T15" fmla="*/ 127 h 416"/>
                <a:gd name="T16" fmla="*/ 126 w 610"/>
                <a:gd name="T17" fmla="*/ 140 h 416"/>
                <a:gd name="T18" fmla="*/ 146 w 610"/>
                <a:gd name="T19" fmla="*/ 153 h 416"/>
                <a:gd name="T20" fmla="*/ 166 w 610"/>
                <a:gd name="T21" fmla="*/ 164 h 416"/>
                <a:gd name="T22" fmla="*/ 188 w 610"/>
                <a:gd name="T23" fmla="*/ 174 h 416"/>
                <a:gd name="T24" fmla="*/ 210 w 610"/>
                <a:gd name="T25" fmla="*/ 182 h 416"/>
                <a:gd name="T26" fmla="*/ 232 w 610"/>
                <a:gd name="T27" fmla="*/ 190 h 416"/>
                <a:gd name="T28" fmla="*/ 255 w 610"/>
                <a:gd name="T29" fmla="*/ 197 h 416"/>
                <a:gd name="T30" fmla="*/ 278 w 610"/>
                <a:gd name="T31" fmla="*/ 203 h 416"/>
                <a:gd name="T32" fmla="*/ 301 w 610"/>
                <a:gd name="T33" fmla="*/ 208 h 416"/>
                <a:gd name="T34" fmla="*/ 302 w 610"/>
                <a:gd name="T35" fmla="*/ 208 h 416"/>
                <a:gd name="T36" fmla="*/ 303 w 610"/>
                <a:gd name="T37" fmla="*/ 207 h 416"/>
                <a:gd name="T38" fmla="*/ 304 w 610"/>
                <a:gd name="T39" fmla="*/ 205 h 416"/>
                <a:gd name="T40" fmla="*/ 303 w 610"/>
                <a:gd name="T41" fmla="*/ 205 h 416"/>
                <a:gd name="T42" fmla="*/ 281 w 610"/>
                <a:gd name="T43" fmla="*/ 199 h 416"/>
                <a:gd name="T44" fmla="*/ 259 w 610"/>
                <a:gd name="T45" fmla="*/ 193 h 416"/>
                <a:gd name="T46" fmla="*/ 236 w 610"/>
                <a:gd name="T47" fmla="*/ 186 h 416"/>
                <a:gd name="T48" fmla="*/ 214 w 610"/>
                <a:gd name="T49" fmla="*/ 178 h 416"/>
                <a:gd name="T50" fmla="*/ 192 w 610"/>
                <a:gd name="T51" fmla="*/ 168 h 416"/>
                <a:gd name="T52" fmla="*/ 171 w 610"/>
                <a:gd name="T53" fmla="*/ 159 h 416"/>
                <a:gd name="T54" fmla="*/ 151 w 610"/>
                <a:gd name="T55" fmla="*/ 147 h 416"/>
                <a:gd name="T56" fmla="*/ 131 w 610"/>
                <a:gd name="T57" fmla="*/ 135 h 416"/>
                <a:gd name="T58" fmla="*/ 112 w 610"/>
                <a:gd name="T59" fmla="*/ 122 h 416"/>
                <a:gd name="T60" fmla="*/ 93 w 610"/>
                <a:gd name="T61" fmla="*/ 107 h 416"/>
                <a:gd name="T62" fmla="*/ 75 w 610"/>
                <a:gd name="T63" fmla="*/ 92 h 416"/>
                <a:gd name="T64" fmla="*/ 59 w 610"/>
                <a:gd name="T65" fmla="*/ 76 h 416"/>
                <a:gd name="T66" fmla="*/ 43 w 610"/>
                <a:gd name="T67" fmla="*/ 59 h 416"/>
                <a:gd name="T68" fmla="*/ 28 w 610"/>
                <a:gd name="T69" fmla="*/ 40 h 416"/>
                <a:gd name="T70" fmla="*/ 15 w 610"/>
                <a:gd name="T71" fmla="*/ 21 h 416"/>
                <a:gd name="T72" fmla="*/ 3 w 610"/>
                <a:gd name="T73" fmla="*/ 1 h 416"/>
                <a:gd name="T74" fmla="*/ 2 w 610"/>
                <a:gd name="T75" fmla="*/ 0 h 416"/>
                <a:gd name="T76" fmla="*/ 1 w 610"/>
                <a:gd name="T77" fmla="*/ 1 h 416"/>
                <a:gd name="T78" fmla="*/ 0 w 610"/>
                <a:gd name="T79" fmla="*/ 2 h 416"/>
                <a:gd name="T80" fmla="*/ 0 w 610"/>
                <a:gd name="T81" fmla="*/ 4 h 416"/>
                <a:gd name="T82" fmla="*/ 0 w 610"/>
                <a:gd name="T83" fmla="*/ 4 h 41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610" h="416">
                  <a:moveTo>
                    <a:pt x="0" y="7"/>
                  </a:moveTo>
                  <a:lnTo>
                    <a:pt x="23" y="49"/>
                  </a:lnTo>
                  <a:lnTo>
                    <a:pt x="50" y="89"/>
                  </a:lnTo>
                  <a:lnTo>
                    <a:pt x="77" y="127"/>
                  </a:lnTo>
                  <a:lnTo>
                    <a:pt x="109" y="161"/>
                  </a:lnTo>
                  <a:lnTo>
                    <a:pt x="142" y="195"/>
                  </a:lnTo>
                  <a:lnTo>
                    <a:pt x="177" y="226"/>
                  </a:lnTo>
                  <a:lnTo>
                    <a:pt x="213" y="254"/>
                  </a:lnTo>
                  <a:lnTo>
                    <a:pt x="253" y="280"/>
                  </a:lnTo>
                  <a:lnTo>
                    <a:pt x="293" y="305"/>
                  </a:lnTo>
                  <a:lnTo>
                    <a:pt x="334" y="327"/>
                  </a:lnTo>
                  <a:lnTo>
                    <a:pt x="377" y="347"/>
                  </a:lnTo>
                  <a:lnTo>
                    <a:pt x="421" y="364"/>
                  </a:lnTo>
                  <a:lnTo>
                    <a:pt x="466" y="380"/>
                  </a:lnTo>
                  <a:lnTo>
                    <a:pt x="511" y="394"/>
                  </a:lnTo>
                  <a:lnTo>
                    <a:pt x="557" y="405"/>
                  </a:lnTo>
                  <a:lnTo>
                    <a:pt x="603" y="416"/>
                  </a:lnTo>
                  <a:lnTo>
                    <a:pt x="605" y="416"/>
                  </a:lnTo>
                  <a:lnTo>
                    <a:pt x="608" y="413"/>
                  </a:lnTo>
                  <a:lnTo>
                    <a:pt x="610" y="410"/>
                  </a:lnTo>
                  <a:lnTo>
                    <a:pt x="608" y="409"/>
                  </a:lnTo>
                  <a:lnTo>
                    <a:pt x="564" y="398"/>
                  </a:lnTo>
                  <a:lnTo>
                    <a:pt x="519" y="386"/>
                  </a:lnTo>
                  <a:lnTo>
                    <a:pt x="474" y="372"/>
                  </a:lnTo>
                  <a:lnTo>
                    <a:pt x="430" y="355"/>
                  </a:lnTo>
                  <a:lnTo>
                    <a:pt x="386" y="336"/>
                  </a:lnTo>
                  <a:lnTo>
                    <a:pt x="344" y="317"/>
                  </a:lnTo>
                  <a:lnTo>
                    <a:pt x="302" y="294"/>
                  </a:lnTo>
                  <a:lnTo>
                    <a:pt x="262" y="269"/>
                  </a:lnTo>
                  <a:lnTo>
                    <a:pt x="224" y="243"/>
                  </a:lnTo>
                  <a:lnTo>
                    <a:pt x="186" y="214"/>
                  </a:lnTo>
                  <a:lnTo>
                    <a:pt x="151" y="184"/>
                  </a:lnTo>
                  <a:lnTo>
                    <a:pt x="118" y="152"/>
                  </a:lnTo>
                  <a:lnTo>
                    <a:pt x="87" y="117"/>
                  </a:lnTo>
                  <a:lnTo>
                    <a:pt x="57" y="80"/>
                  </a:lnTo>
                  <a:lnTo>
                    <a:pt x="31" y="41"/>
                  </a:lnTo>
                  <a:lnTo>
                    <a:pt x="7" y="1"/>
                  </a:lnTo>
                  <a:lnTo>
                    <a:pt x="5" y="0"/>
                  </a:lnTo>
                  <a:lnTo>
                    <a:pt x="3" y="1"/>
                  </a:lnTo>
                  <a:lnTo>
                    <a:pt x="0" y="4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294124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645940" y="1772816"/>
            <a:ext cx="7148264" cy="316835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DE" altLang="de-DE" sz="3300" dirty="0"/>
              <a:t>wenn diese gerötet sind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DE" altLang="de-DE" sz="3300" dirty="0"/>
              <a:t>schmerzen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DE" altLang="de-DE" sz="3300" dirty="0"/>
              <a:t>geschwollen sind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DE" altLang="de-DE" sz="3300" dirty="0"/>
              <a:t>nässen</a:t>
            </a:r>
          </a:p>
          <a:p>
            <a:pPr>
              <a:lnSpc>
                <a:spcPct val="90000"/>
              </a:lnSpc>
            </a:pPr>
            <a:r>
              <a:rPr lang="de-DE" altLang="de-DE" sz="3300" dirty="0"/>
              <a:t>oder gar eitrig sind</a:t>
            </a:r>
          </a:p>
          <a:p>
            <a:pPr>
              <a:lnSpc>
                <a:spcPct val="90000"/>
              </a:lnSpc>
            </a:pPr>
            <a:endParaRPr lang="de-DE" altLang="de-DE" dirty="0" smtClean="0"/>
          </a:p>
          <a:p>
            <a:pPr>
              <a:lnSpc>
                <a:spcPct val="120000"/>
              </a:lnSpc>
              <a:buNone/>
            </a:pPr>
            <a:r>
              <a:rPr lang="de-DE" altLang="de-DE" dirty="0" smtClean="0"/>
              <a:t>    </a:t>
            </a:r>
            <a:endParaRPr lang="de-DE" sz="30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altLang="de-DE" dirty="0">
                <a:latin typeface="+mj-lt"/>
              </a:rPr>
              <a:t>Wunden und offene Stellen von Hauterkrankungen</a:t>
            </a:r>
            <a:endParaRPr lang="de-DE" dirty="0">
              <a:latin typeface="+mj-lt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666126" y="4293096"/>
            <a:ext cx="7462972" cy="216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buNone/>
            </a:pPr>
            <a:r>
              <a:rPr lang="de-DE" altLang="de-DE" sz="2800" dirty="0">
                <a:solidFill>
                  <a:srgbClr val="FF0000"/>
                </a:solidFill>
              </a:rPr>
              <a:t>müssen sie dem Arbeitsplatz fernbleiben</a:t>
            </a:r>
            <a:r>
              <a:rPr lang="de-DE" altLang="de-DE" sz="2800" dirty="0"/>
              <a:t>,</a:t>
            </a:r>
            <a:br>
              <a:rPr lang="de-DE" altLang="de-DE" sz="2800" dirty="0"/>
            </a:br>
            <a:r>
              <a:rPr lang="de-DE" altLang="de-DE" sz="2800" dirty="0"/>
              <a:t>den Arbeitgeber informieren und Ihren Haus- oder Betriebsarzt aufsuchen. Teilen sie ihm mit, dass sie in einem Lebensmittelbetrieb arbeiten.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498786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sz="2400" dirty="0" smtClean="0"/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r>
              <a:rPr lang="de-DE" sz="2400" dirty="0" smtClean="0"/>
              <a:t>Ziel </a:t>
            </a:r>
            <a:r>
              <a:rPr lang="de-DE" sz="2400" dirty="0"/>
              <a:t>der Belehrung ist es, ein Bewusstsein für die Problematik der Übertragung von Krankheitserregern </a:t>
            </a:r>
            <a:r>
              <a:rPr lang="de-DE" sz="2400" dirty="0">
                <a:solidFill>
                  <a:srgbClr val="FF0000"/>
                </a:solidFill>
              </a:rPr>
              <a:t>durch Lebensmittel </a:t>
            </a:r>
            <a:r>
              <a:rPr lang="de-DE" sz="2400" dirty="0"/>
              <a:t>zu schaffen. Sie soll den im Lebensmittelbereich Tätigen in die Lage versetzen, Anhaltspunkte für ein Tätigkeitsverbot bei sich selbst festzustellen und entsprechend handeln zu können.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 smtClean="0"/>
              <a:t>Ziel der Belehrung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972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828266" y="1772816"/>
            <a:ext cx="6428184" cy="363326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de-DE" altLang="de-DE" sz="3600" dirty="0">
                <a:latin typeface="+mj-lt"/>
              </a:rPr>
              <a:t>Jetzt zu den</a:t>
            </a:r>
            <a:br>
              <a:rPr lang="de-DE" altLang="de-DE" sz="3600" dirty="0">
                <a:latin typeface="+mj-lt"/>
              </a:rPr>
            </a:br>
            <a:r>
              <a:rPr lang="de-DE" altLang="de-DE" sz="3600" dirty="0">
                <a:latin typeface="+mj-lt"/>
              </a:rPr>
              <a:t>meldepflichtigen Durchfallerkrankungen</a:t>
            </a:r>
            <a:endParaRPr lang="de-DE" sz="3600" dirty="0">
              <a:latin typeface="+mj-lt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pic>
        <p:nvPicPr>
          <p:cNvPr id="6" name="Picture 5" descr="MC900232137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815947"/>
            <a:ext cx="2520528" cy="2401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MC900432423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104291"/>
            <a:ext cx="1236677" cy="1093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 descr="MC900432423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1" y="4653136"/>
            <a:ext cx="1029382" cy="909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8434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altLang="de-DE" dirty="0" smtClean="0">
                <a:latin typeface="+mj-lt"/>
              </a:rPr>
              <a:t>Bakterien :</a:t>
            </a:r>
            <a:endParaRPr lang="de-DE" dirty="0">
              <a:latin typeface="+mj-lt"/>
            </a:endParaRPr>
          </a:p>
        </p:txBody>
      </p:sp>
      <p:sp>
        <p:nvSpPr>
          <p:cNvPr id="2" name="Inhaltsplatzhalter 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err="1" smtClean="0"/>
              <a:t>Campylobacter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Salmonellen</a:t>
            </a:r>
          </a:p>
          <a:p>
            <a:pPr marL="0" indent="0">
              <a:buNone/>
            </a:pPr>
            <a:r>
              <a:rPr lang="de-DE" dirty="0" err="1" smtClean="0"/>
              <a:t>Yersinien</a:t>
            </a:r>
            <a:endParaRPr lang="de-DE" dirty="0" smtClean="0"/>
          </a:p>
          <a:p>
            <a:pPr marL="0" indent="0">
              <a:buNone/>
            </a:pPr>
            <a:r>
              <a:rPr lang="de-DE" dirty="0" err="1" smtClean="0"/>
              <a:t>Shigellen</a:t>
            </a:r>
            <a:endParaRPr lang="de-DE" dirty="0"/>
          </a:p>
          <a:p>
            <a:pPr marL="0" indent="0">
              <a:buNone/>
            </a:pPr>
            <a:r>
              <a:rPr lang="de-DE" dirty="0" smtClean="0"/>
              <a:t>EHEC</a:t>
            </a:r>
          </a:p>
          <a:p>
            <a:pPr marL="0" indent="0">
              <a:buNone/>
            </a:pPr>
            <a:r>
              <a:rPr lang="de-DE" dirty="0" smtClean="0"/>
              <a:t>Bestimmte Staphylokokken</a:t>
            </a:r>
          </a:p>
          <a:p>
            <a:pPr marL="0" indent="0">
              <a:buNone/>
            </a:pPr>
            <a:r>
              <a:rPr lang="de-DE" dirty="0" smtClean="0"/>
              <a:t>Cholerabakterien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 smtClean="0"/>
              <a:t>Viren: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Noroviren</a:t>
            </a:r>
          </a:p>
          <a:p>
            <a:pPr marL="0" indent="0">
              <a:buNone/>
            </a:pPr>
            <a:r>
              <a:rPr lang="de-DE" dirty="0" smtClean="0"/>
              <a:t>Hepatitis A und E</a:t>
            </a:r>
          </a:p>
          <a:p>
            <a:pPr marL="0" indent="0">
              <a:buNone/>
            </a:pPr>
            <a:r>
              <a:rPr lang="de-DE" dirty="0" err="1" smtClean="0"/>
              <a:t>Rotaviren</a:t>
            </a:r>
            <a:endParaRPr lang="de-DE" dirty="0" smtClean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 smtClean="0">
                <a:latin typeface="+mj-lt"/>
              </a:rPr>
              <a:t>Die wichtigsten Erreger</a:t>
            </a:r>
            <a:endParaRPr lang="de-DE" dirty="0">
              <a:latin typeface="+mj-lt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705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25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25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25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25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75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25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25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25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25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8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25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619672" y="1988840"/>
            <a:ext cx="7292280" cy="4525963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de-DE" sz="2400" dirty="0"/>
              <a:t>Übertragung</a:t>
            </a:r>
            <a:r>
              <a:rPr lang="de-DE" sz="2400" dirty="0" smtClean="0"/>
              <a:t>:          Lebensmittel (Geflügel, rohes Hack-</a:t>
            </a:r>
            <a:br>
              <a:rPr lang="de-DE" sz="2400" dirty="0" smtClean="0"/>
            </a:br>
            <a:r>
              <a:rPr lang="de-DE" sz="2400" dirty="0" smtClean="0"/>
              <a:t>                                  </a:t>
            </a:r>
            <a:r>
              <a:rPr lang="de-DE" sz="2400" dirty="0" err="1" smtClean="0"/>
              <a:t>fleisch</a:t>
            </a:r>
            <a:r>
              <a:rPr lang="de-DE" sz="2400" dirty="0" smtClean="0"/>
              <a:t>), Wild-, Nutz- und Haustiere</a:t>
            </a:r>
            <a:br>
              <a:rPr lang="de-DE" sz="2400" dirty="0" smtClean="0"/>
            </a:br>
            <a:r>
              <a:rPr lang="de-DE" sz="2400" dirty="0" smtClean="0"/>
              <a:t>                                   (Vögel, Hunde, Katzen), Wasser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de-DE" sz="2400" dirty="0" smtClean="0"/>
              <a:t>Inkubationszeit:      2 - 7 Tage</a:t>
            </a:r>
          </a:p>
          <a:p>
            <a:pPr marL="0" indent="0">
              <a:spcBef>
                <a:spcPts val="3000"/>
              </a:spcBef>
              <a:spcAft>
                <a:spcPts val="1200"/>
              </a:spcAft>
              <a:buNone/>
            </a:pPr>
            <a:r>
              <a:rPr lang="de-DE" sz="2400" dirty="0" smtClean="0"/>
              <a:t>Symptome:              Durchfall, Übelkeit, Erbrechen,</a:t>
            </a:r>
            <a:br>
              <a:rPr lang="de-DE" sz="2400" dirty="0" smtClean="0"/>
            </a:br>
            <a:r>
              <a:rPr lang="de-DE" sz="2400" dirty="0" smtClean="0"/>
              <a:t>                                   Bauch- und Gliederschmerzen</a:t>
            </a:r>
            <a:br>
              <a:rPr lang="de-DE" sz="2400" dirty="0" smtClean="0"/>
            </a:b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smtClean="0"/>
              <a:t>                                    </a:t>
            </a:r>
          </a:p>
          <a:p>
            <a:pPr marL="0" indent="0">
              <a:buNone/>
            </a:pPr>
            <a:endParaRPr lang="de-DE" sz="24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de-DE" sz="3600" dirty="0" err="1" smtClean="0">
                <a:latin typeface="+mj-lt"/>
              </a:rPr>
              <a:t>Campylobacter</a:t>
            </a:r>
            <a:endParaRPr lang="de-DE" sz="3600" dirty="0">
              <a:latin typeface="+mj-lt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843808" y="5617202"/>
            <a:ext cx="30758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</a:rPr>
              <a:t>Impfung nicht möglich!</a:t>
            </a:r>
            <a:endParaRPr lang="de-DE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58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4FF129A-FA1A-49DA-B6F2-A2473E95763F}" type="slidenum">
              <a:rPr lang="de-DE" altLang="de-DE" sz="1400" b="0"/>
              <a:pPr eaLnBrk="1" hangingPunct="1"/>
              <a:t>23</a:t>
            </a:fld>
            <a:endParaRPr lang="de-DE" altLang="de-DE" sz="1400" b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de-DE" altLang="de-DE" sz="3600" dirty="0" smtClean="0"/>
              <a:t>Salmonellen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9672" y="1916832"/>
            <a:ext cx="7292280" cy="4608511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de-DE" altLang="de-DE" sz="2400" dirty="0" smtClean="0"/>
              <a:t>Übertragungsweg:	Nahrungsmittel z. B</a:t>
            </a:r>
          </a:p>
          <a:p>
            <a:pPr eaLnBrk="1" hangingPunct="1">
              <a:buFontTx/>
              <a:buNone/>
            </a:pPr>
            <a:r>
              <a:rPr lang="de-DE" altLang="de-DE" sz="2400" dirty="0" smtClean="0"/>
              <a:t>                             	Eier, Wurst, Fleisch</a:t>
            </a:r>
          </a:p>
          <a:p>
            <a:pPr eaLnBrk="1" hangingPunct="1">
              <a:buFontTx/>
              <a:buNone/>
            </a:pPr>
            <a:r>
              <a:rPr lang="de-DE" altLang="de-DE" sz="2400" dirty="0" smtClean="0"/>
              <a:t>                             	Trinkwasser</a:t>
            </a:r>
          </a:p>
          <a:p>
            <a:pPr eaLnBrk="1" hangingPunct="1">
              <a:buFontTx/>
              <a:buNone/>
            </a:pPr>
            <a:endParaRPr lang="de-DE" altLang="de-DE" sz="2400" dirty="0" smtClean="0"/>
          </a:p>
          <a:p>
            <a:pPr eaLnBrk="1" hangingPunct="1">
              <a:buFontTx/>
              <a:buNone/>
            </a:pPr>
            <a:r>
              <a:rPr lang="de-DE" altLang="de-DE" sz="2400" dirty="0" smtClean="0"/>
              <a:t>Inkubationszeit:     	1-2 Tage</a:t>
            </a:r>
          </a:p>
          <a:p>
            <a:pPr eaLnBrk="1" hangingPunct="1">
              <a:buFontTx/>
              <a:buNone/>
            </a:pPr>
            <a:endParaRPr lang="de-DE" altLang="de-DE" sz="2400" dirty="0" smtClean="0"/>
          </a:p>
          <a:p>
            <a:pPr eaLnBrk="1" hangingPunct="1">
              <a:buFontTx/>
              <a:buNone/>
            </a:pPr>
            <a:r>
              <a:rPr lang="de-DE" altLang="de-DE" sz="2400" dirty="0" smtClean="0"/>
              <a:t>Krankheitsbild:    	akuter Brechdurchfall</a:t>
            </a:r>
          </a:p>
          <a:p>
            <a:pPr eaLnBrk="1" hangingPunct="1">
              <a:buFontTx/>
              <a:buNone/>
            </a:pPr>
            <a:r>
              <a:rPr lang="de-DE" altLang="de-DE" sz="2400" dirty="0" smtClean="0"/>
              <a:t>                            	Temperatur</a:t>
            </a:r>
          </a:p>
          <a:p>
            <a:pPr eaLnBrk="1" hangingPunct="1">
              <a:buFontTx/>
              <a:buNone/>
            </a:pPr>
            <a:endParaRPr lang="de-DE" altLang="de-DE" sz="2400" dirty="0" smtClean="0"/>
          </a:p>
          <a:p>
            <a:pPr eaLnBrk="1" hangingPunct="1">
              <a:buFontTx/>
              <a:buNone/>
            </a:pPr>
            <a:r>
              <a:rPr lang="de-DE" altLang="de-DE" sz="2400" dirty="0" smtClean="0"/>
              <a:t>	</a:t>
            </a:r>
          </a:p>
        </p:txBody>
      </p:sp>
      <p:pic>
        <p:nvPicPr>
          <p:cNvPr id="22533" name="Picture 4" descr="MC900423834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157192"/>
            <a:ext cx="1195636" cy="877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744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5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5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619672" y="1814544"/>
            <a:ext cx="7364288" cy="5069160"/>
          </a:xfrm>
        </p:spPr>
        <p:txBody>
          <a:bodyPr>
            <a:normAutofit/>
          </a:bodyPr>
          <a:lstStyle/>
          <a:p>
            <a:pPr lvl="0"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de-DE" altLang="de-DE" sz="2400" kern="0" dirty="0">
                <a:solidFill>
                  <a:srgbClr val="000000"/>
                </a:solidFill>
              </a:rPr>
              <a:t>Übertragung:	</a:t>
            </a:r>
            <a:r>
              <a:rPr lang="de-DE" altLang="de-DE" sz="2400" kern="0" dirty="0" smtClean="0">
                <a:solidFill>
                  <a:srgbClr val="000000"/>
                </a:solidFill>
              </a:rPr>
              <a:t>      Nahrungsmittel</a:t>
            </a:r>
            <a:r>
              <a:rPr lang="de-DE" altLang="de-DE" sz="2400" kern="0" dirty="0">
                <a:solidFill>
                  <a:srgbClr val="000000"/>
                </a:solidFill>
              </a:rPr>
              <a:t>, Trinkwasser</a:t>
            </a:r>
          </a:p>
          <a:p>
            <a:pPr lvl="0" fontAlgn="base">
              <a:lnSpc>
                <a:spcPct val="80000"/>
              </a:lnSpc>
              <a:spcAft>
                <a:spcPct val="0"/>
              </a:spcAft>
              <a:buNone/>
            </a:pPr>
            <a:endParaRPr lang="de-DE" altLang="de-DE" sz="2400" kern="0" dirty="0">
              <a:solidFill>
                <a:srgbClr val="000000"/>
              </a:solidFill>
            </a:endParaRPr>
          </a:p>
          <a:p>
            <a:pPr lvl="0"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de-DE" altLang="de-DE" sz="2400" kern="0" dirty="0" smtClean="0">
                <a:solidFill>
                  <a:srgbClr val="000000"/>
                </a:solidFill>
              </a:rPr>
              <a:t>Inkubationszeit:    ca</a:t>
            </a:r>
            <a:r>
              <a:rPr lang="de-DE" altLang="de-DE" sz="2400" kern="0" dirty="0">
                <a:solidFill>
                  <a:srgbClr val="000000"/>
                </a:solidFill>
              </a:rPr>
              <a:t>. 10 Tage</a:t>
            </a:r>
          </a:p>
          <a:p>
            <a:pPr lvl="0" fontAlgn="base">
              <a:lnSpc>
                <a:spcPct val="80000"/>
              </a:lnSpc>
              <a:spcAft>
                <a:spcPct val="0"/>
              </a:spcAft>
              <a:buNone/>
            </a:pPr>
            <a:endParaRPr lang="de-DE" altLang="de-DE" sz="2400" kern="0" dirty="0">
              <a:solidFill>
                <a:srgbClr val="000000"/>
              </a:solidFill>
            </a:endParaRPr>
          </a:p>
          <a:p>
            <a:pPr lvl="0"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de-DE" altLang="de-DE" sz="2400" kern="0" dirty="0" smtClean="0">
                <a:solidFill>
                  <a:srgbClr val="000000"/>
                </a:solidFill>
              </a:rPr>
              <a:t>Krankheitsbild :     Kopf-Bauch-Gliederschmerzen</a:t>
            </a:r>
            <a:r>
              <a:rPr lang="de-DE" altLang="de-DE" sz="2400" kern="0" dirty="0">
                <a:solidFill>
                  <a:srgbClr val="000000"/>
                </a:solidFill>
              </a:rPr>
              <a:t>,</a:t>
            </a:r>
          </a:p>
          <a:p>
            <a:pPr lvl="0"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de-DE" altLang="de-DE" sz="2400" kern="0" dirty="0">
                <a:solidFill>
                  <a:srgbClr val="000000"/>
                </a:solidFill>
              </a:rPr>
              <a:t>			</a:t>
            </a:r>
            <a:r>
              <a:rPr lang="de-DE" altLang="de-DE" sz="2400" kern="0" dirty="0" smtClean="0">
                <a:solidFill>
                  <a:srgbClr val="000000"/>
                </a:solidFill>
              </a:rPr>
              <a:t>      zunächst </a:t>
            </a:r>
            <a:r>
              <a:rPr lang="de-DE" altLang="de-DE" sz="2400" kern="0" dirty="0">
                <a:solidFill>
                  <a:srgbClr val="000000"/>
                </a:solidFill>
              </a:rPr>
              <a:t>Verstopfung, </a:t>
            </a:r>
          </a:p>
          <a:p>
            <a:pPr lvl="0"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de-DE" altLang="de-DE" sz="2400" kern="0" dirty="0">
                <a:solidFill>
                  <a:srgbClr val="000000"/>
                </a:solidFill>
              </a:rPr>
              <a:t>                                 </a:t>
            </a:r>
            <a:r>
              <a:rPr lang="de-DE" altLang="de-DE" sz="2400" kern="0" dirty="0" smtClean="0">
                <a:solidFill>
                  <a:srgbClr val="000000"/>
                </a:solidFill>
              </a:rPr>
              <a:t>dann „Erbsbrei-artiger</a:t>
            </a:r>
            <a:r>
              <a:rPr lang="de-DE" altLang="de-DE" sz="2400" kern="0" dirty="0">
                <a:solidFill>
                  <a:srgbClr val="000000"/>
                </a:solidFill>
              </a:rPr>
              <a:t>“ Durchfall,</a:t>
            </a:r>
          </a:p>
          <a:p>
            <a:pPr lvl="0"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de-DE" altLang="de-DE" sz="2400" kern="0" dirty="0">
                <a:solidFill>
                  <a:srgbClr val="000000"/>
                </a:solidFill>
              </a:rPr>
              <a:t>			</a:t>
            </a:r>
            <a:r>
              <a:rPr lang="de-DE" altLang="de-DE" sz="2400" kern="0" dirty="0" smtClean="0">
                <a:solidFill>
                  <a:srgbClr val="000000"/>
                </a:solidFill>
              </a:rPr>
              <a:t>      Fieber</a:t>
            </a:r>
            <a:r>
              <a:rPr lang="de-DE" altLang="de-DE" sz="2400" kern="0" dirty="0">
                <a:solidFill>
                  <a:srgbClr val="000000"/>
                </a:solidFill>
              </a:rPr>
              <a:t>, das über Wochen </a:t>
            </a:r>
            <a:r>
              <a:rPr lang="de-DE" altLang="de-DE" sz="2400" kern="0" dirty="0" smtClean="0">
                <a:solidFill>
                  <a:srgbClr val="000000"/>
                </a:solidFill>
              </a:rPr>
              <a:t>anhalten</a:t>
            </a:r>
            <a:br>
              <a:rPr lang="de-DE" altLang="de-DE" sz="2400" kern="0" dirty="0" smtClean="0">
                <a:solidFill>
                  <a:srgbClr val="000000"/>
                </a:solidFill>
              </a:rPr>
            </a:br>
            <a:r>
              <a:rPr lang="de-DE" altLang="de-DE" sz="2400" kern="0" dirty="0" smtClean="0">
                <a:solidFill>
                  <a:srgbClr val="000000"/>
                </a:solidFill>
              </a:rPr>
              <a:t>                            kann</a:t>
            </a:r>
            <a:br>
              <a:rPr lang="de-DE" altLang="de-DE" sz="2400" kern="0" dirty="0" smtClean="0">
                <a:solidFill>
                  <a:srgbClr val="000000"/>
                </a:solidFill>
              </a:rPr>
            </a:br>
            <a:endParaRPr lang="de-DE" altLang="de-DE" sz="2400" kern="0" dirty="0">
              <a:solidFill>
                <a:srgbClr val="000000"/>
              </a:solidFill>
            </a:endParaRPr>
          </a:p>
          <a:p>
            <a:pPr lvl="0" fontAlgn="base">
              <a:lnSpc>
                <a:spcPct val="80000"/>
              </a:lnSpc>
              <a:spcAft>
                <a:spcPct val="0"/>
              </a:spcAft>
              <a:buNone/>
            </a:pPr>
            <a:endParaRPr lang="de-DE" altLang="de-DE" sz="2000" kern="0" dirty="0">
              <a:solidFill>
                <a:srgbClr val="000000"/>
              </a:solidFill>
              <a:latin typeface="Arial"/>
            </a:endParaRPr>
          </a:p>
          <a:p>
            <a:pPr lvl="0" algn="ctr"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de-DE" altLang="de-DE" sz="2800" kern="0" dirty="0">
                <a:solidFill>
                  <a:srgbClr val="FF0000"/>
                </a:solidFill>
              </a:rPr>
              <a:t>Importierte Infektion, Impfung </a:t>
            </a:r>
            <a:r>
              <a:rPr lang="de-DE" altLang="de-DE" sz="2800" kern="0" dirty="0" smtClean="0">
                <a:solidFill>
                  <a:srgbClr val="FF0000"/>
                </a:solidFill>
              </a:rPr>
              <a:t>möglich!</a:t>
            </a:r>
            <a:endParaRPr lang="de-DE" altLang="de-DE" sz="2800" kern="0" dirty="0">
              <a:solidFill>
                <a:srgbClr val="FF0000"/>
              </a:solidFill>
            </a:endParaRPr>
          </a:p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de-DE" altLang="de-DE" sz="3600" dirty="0">
                <a:latin typeface="+mj-lt"/>
              </a:rPr>
              <a:t>Paratyphus/ Typhus </a:t>
            </a:r>
            <a:r>
              <a:rPr lang="de-DE" altLang="de-DE" sz="3600" dirty="0" smtClean="0">
                <a:latin typeface="+mj-lt"/>
              </a:rPr>
              <a:t>abdominales</a:t>
            </a:r>
            <a:endParaRPr lang="de-DE" sz="3600" dirty="0">
              <a:latin typeface="+mj-lt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785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600200" y="1844824"/>
            <a:ext cx="7543800" cy="4896544"/>
          </a:xfrm>
        </p:spPr>
        <p:txBody>
          <a:bodyPr>
            <a:noAutofit/>
          </a:bodyPr>
          <a:lstStyle/>
          <a:p>
            <a:pPr lvl="0"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de-DE" altLang="de-DE" sz="2400" kern="0" dirty="0">
                <a:solidFill>
                  <a:srgbClr val="000000"/>
                </a:solidFill>
              </a:rPr>
              <a:t>Übertragung:       </a:t>
            </a:r>
            <a:r>
              <a:rPr lang="de-DE" altLang="de-DE" sz="2400" kern="0" dirty="0" smtClean="0">
                <a:solidFill>
                  <a:srgbClr val="000000"/>
                </a:solidFill>
              </a:rPr>
              <a:t>  Intensiver </a:t>
            </a:r>
            <a:r>
              <a:rPr lang="de-DE" altLang="de-DE" sz="2400" kern="0" dirty="0">
                <a:solidFill>
                  <a:srgbClr val="000000"/>
                </a:solidFill>
              </a:rPr>
              <a:t>Tierkontakt, </a:t>
            </a:r>
          </a:p>
          <a:p>
            <a:pPr lvl="0"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de-DE" altLang="de-DE" sz="2400" kern="0" dirty="0">
                <a:solidFill>
                  <a:srgbClr val="000000"/>
                </a:solidFill>
              </a:rPr>
              <a:t>                                </a:t>
            </a:r>
            <a:r>
              <a:rPr lang="de-DE" altLang="de-DE" sz="2400" kern="0" dirty="0" smtClean="0">
                <a:solidFill>
                  <a:srgbClr val="000000"/>
                </a:solidFill>
              </a:rPr>
              <a:t> Verzehr </a:t>
            </a:r>
            <a:r>
              <a:rPr lang="de-DE" altLang="de-DE" sz="2400" kern="0" dirty="0">
                <a:solidFill>
                  <a:srgbClr val="000000"/>
                </a:solidFill>
              </a:rPr>
              <a:t>von rohem oder nicht</a:t>
            </a:r>
          </a:p>
          <a:p>
            <a:pPr lvl="0"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de-DE" altLang="de-DE" sz="2400" kern="0" dirty="0">
                <a:solidFill>
                  <a:srgbClr val="000000"/>
                </a:solidFill>
              </a:rPr>
              <a:t>                                </a:t>
            </a:r>
            <a:r>
              <a:rPr lang="de-DE" altLang="de-DE" sz="2400" kern="0" dirty="0" smtClean="0">
                <a:solidFill>
                  <a:srgbClr val="000000"/>
                </a:solidFill>
              </a:rPr>
              <a:t> ausreichend </a:t>
            </a:r>
            <a:r>
              <a:rPr lang="de-DE" altLang="de-DE" sz="2400" kern="0" dirty="0">
                <a:solidFill>
                  <a:srgbClr val="000000"/>
                </a:solidFill>
              </a:rPr>
              <a:t>gegartem Rindfleisch,</a:t>
            </a:r>
          </a:p>
          <a:p>
            <a:pPr lvl="0"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de-DE" altLang="de-DE" sz="2400" kern="0" dirty="0">
                <a:solidFill>
                  <a:srgbClr val="000000"/>
                </a:solidFill>
              </a:rPr>
              <a:t>			     </a:t>
            </a:r>
            <a:r>
              <a:rPr lang="de-DE" altLang="de-DE" sz="2400" kern="0" dirty="0" smtClean="0">
                <a:solidFill>
                  <a:srgbClr val="000000"/>
                </a:solidFill>
              </a:rPr>
              <a:t> Rohmilch</a:t>
            </a:r>
            <a:r>
              <a:rPr lang="de-DE" altLang="de-DE" sz="2400" kern="0" dirty="0">
                <a:solidFill>
                  <a:srgbClr val="000000"/>
                </a:solidFill>
              </a:rPr>
              <a:t>, Schmierinfektion</a:t>
            </a:r>
          </a:p>
          <a:p>
            <a:pPr lvl="0" fontAlgn="base">
              <a:lnSpc>
                <a:spcPct val="80000"/>
              </a:lnSpc>
              <a:spcAft>
                <a:spcPct val="0"/>
              </a:spcAft>
              <a:buNone/>
            </a:pPr>
            <a:endParaRPr lang="de-DE" altLang="de-DE" sz="2400" kern="0" dirty="0">
              <a:solidFill>
                <a:srgbClr val="000000"/>
              </a:solidFill>
            </a:endParaRPr>
          </a:p>
          <a:p>
            <a:pPr lvl="0"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de-DE" altLang="de-DE" sz="2400" kern="0" dirty="0">
                <a:solidFill>
                  <a:srgbClr val="000000"/>
                </a:solidFill>
              </a:rPr>
              <a:t>Inkubationszeit:   </a:t>
            </a:r>
            <a:r>
              <a:rPr lang="de-DE" altLang="de-DE" sz="2400" kern="0" dirty="0" smtClean="0">
                <a:solidFill>
                  <a:srgbClr val="000000"/>
                </a:solidFill>
              </a:rPr>
              <a:t> 1 - </a:t>
            </a:r>
            <a:r>
              <a:rPr lang="de-DE" altLang="de-DE" sz="2400" kern="0" dirty="0">
                <a:solidFill>
                  <a:srgbClr val="000000"/>
                </a:solidFill>
              </a:rPr>
              <a:t>8 Tage</a:t>
            </a:r>
          </a:p>
          <a:p>
            <a:pPr lvl="0" fontAlgn="base">
              <a:lnSpc>
                <a:spcPct val="80000"/>
              </a:lnSpc>
              <a:spcAft>
                <a:spcPct val="0"/>
              </a:spcAft>
              <a:buNone/>
            </a:pPr>
            <a:endParaRPr lang="de-DE" altLang="de-DE" sz="2400" kern="0" dirty="0">
              <a:solidFill>
                <a:srgbClr val="000000"/>
              </a:solidFill>
            </a:endParaRPr>
          </a:p>
          <a:p>
            <a:pPr lvl="0"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de-DE" altLang="de-DE" sz="2400" kern="0" dirty="0">
                <a:solidFill>
                  <a:srgbClr val="000000"/>
                </a:solidFill>
              </a:rPr>
              <a:t>Krankheitsbild:     </a:t>
            </a:r>
            <a:r>
              <a:rPr lang="de-DE" altLang="de-DE" sz="2400" kern="0" dirty="0" smtClean="0">
                <a:solidFill>
                  <a:srgbClr val="000000"/>
                </a:solidFill>
              </a:rPr>
              <a:t> Übelkeit</a:t>
            </a:r>
            <a:r>
              <a:rPr lang="de-DE" altLang="de-DE" sz="2400" kern="0" dirty="0">
                <a:solidFill>
                  <a:srgbClr val="000000"/>
                </a:solidFill>
              </a:rPr>
              <a:t>, Erbrechen, Bauchschmerzen</a:t>
            </a:r>
          </a:p>
          <a:p>
            <a:pPr lvl="0"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de-DE" altLang="de-DE" sz="2400" kern="0" dirty="0">
                <a:solidFill>
                  <a:srgbClr val="000000"/>
                </a:solidFill>
              </a:rPr>
              <a:t>		                   </a:t>
            </a:r>
            <a:r>
              <a:rPr lang="de-DE" altLang="de-DE" sz="2400" kern="0" dirty="0" smtClean="0">
                <a:solidFill>
                  <a:srgbClr val="000000"/>
                </a:solidFill>
              </a:rPr>
              <a:t> wässrig-blutiger </a:t>
            </a:r>
            <a:r>
              <a:rPr lang="de-DE" altLang="de-DE" sz="2400" kern="0" dirty="0">
                <a:solidFill>
                  <a:srgbClr val="000000"/>
                </a:solidFill>
              </a:rPr>
              <a:t>Durchfall,</a:t>
            </a:r>
          </a:p>
          <a:p>
            <a:pPr lvl="0"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de-DE" altLang="de-DE" sz="2400" kern="0" dirty="0">
                <a:solidFill>
                  <a:srgbClr val="000000"/>
                </a:solidFill>
              </a:rPr>
              <a:t>                                </a:t>
            </a:r>
            <a:r>
              <a:rPr lang="de-DE" altLang="de-DE" sz="2400" kern="0" dirty="0" smtClean="0">
                <a:solidFill>
                  <a:srgbClr val="000000"/>
                </a:solidFill>
              </a:rPr>
              <a:t> lebensbedrohlich </a:t>
            </a:r>
            <a:r>
              <a:rPr lang="de-DE" altLang="de-DE" sz="2400" kern="0" dirty="0">
                <a:solidFill>
                  <a:srgbClr val="000000"/>
                </a:solidFill>
              </a:rPr>
              <a:t>in 5 -10 %</a:t>
            </a:r>
          </a:p>
          <a:p>
            <a:endParaRPr lang="de-DE" sz="24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>
            <a:noAutofit/>
          </a:bodyPr>
          <a:lstStyle/>
          <a:p>
            <a:r>
              <a:rPr lang="de-DE" altLang="de-DE" sz="3600" dirty="0" err="1" smtClean="0">
                <a:latin typeface="+mj-lt"/>
              </a:rPr>
              <a:t>Enterohaemorrhagische</a:t>
            </a:r>
            <a:r>
              <a:rPr lang="de-DE" altLang="de-DE" sz="3600" dirty="0" smtClean="0">
                <a:latin typeface="+mj-lt"/>
              </a:rPr>
              <a:t>  </a:t>
            </a:r>
            <a:r>
              <a:rPr lang="de-DE" altLang="de-DE" sz="3600" dirty="0">
                <a:latin typeface="+mj-lt"/>
              </a:rPr>
              <a:t>E. coli </a:t>
            </a:r>
            <a:r>
              <a:rPr lang="de-DE" altLang="de-DE" sz="3600" dirty="0" smtClean="0">
                <a:latin typeface="+mj-lt"/>
              </a:rPr>
              <a:t> (</a:t>
            </a:r>
            <a:r>
              <a:rPr lang="de-DE" altLang="de-DE" sz="3600" dirty="0">
                <a:latin typeface="+mj-lt"/>
              </a:rPr>
              <a:t>EHEC)</a:t>
            </a:r>
            <a:endParaRPr lang="de-DE" sz="3600" dirty="0">
              <a:latin typeface="+mj-lt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635896" y="6309320"/>
            <a:ext cx="2895600" cy="365125"/>
          </a:xfrm>
        </p:spPr>
        <p:txBody>
          <a:bodyPr/>
          <a:lstStyle/>
          <a:p>
            <a:r>
              <a:rPr lang="de-DE" dirty="0" smtClean="0">
                <a:solidFill>
                  <a:prstClr val="white">
                    <a:lumMod val="85000"/>
                  </a:prstClr>
                </a:solidFill>
              </a:rPr>
              <a:t>Landkreis </a:t>
            </a:r>
            <a:r>
              <a:rPr lang="de-DE" dirty="0" smtClean="0">
                <a:solidFill>
                  <a:prstClr val="white">
                    <a:lumMod val="85000"/>
                  </a:prstClr>
                </a:solidFill>
              </a:rPr>
              <a:t>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297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65C6B79-27AD-4B56-8F25-248171B006D3}" type="slidenum">
              <a:rPr lang="de-DE" altLang="de-DE" sz="1400" b="0"/>
              <a:pPr eaLnBrk="1" hangingPunct="1"/>
              <a:t>26</a:t>
            </a:fld>
            <a:endParaRPr lang="de-DE" altLang="de-DE" sz="1400" b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de-DE" altLang="de-DE" sz="3600" dirty="0" err="1" smtClean="0"/>
              <a:t>Shigellen</a:t>
            </a:r>
            <a:r>
              <a:rPr lang="de-DE" altLang="de-DE" sz="3600" dirty="0" smtClean="0"/>
              <a:t> 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2274" y="1341438"/>
            <a:ext cx="6994525" cy="551656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de-DE" altLang="de-DE" sz="2000" dirty="0" smtClean="0"/>
          </a:p>
          <a:p>
            <a:pPr eaLnBrk="1" hangingPunct="1">
              <a:lnSpc>
                <a:spcPct val="110000"/>
              </a:lnSpc>
              <a:buFontTx/>
              <a:buNone/>
              <a:tabLst>
                <a:tab pos="2600325" algn="l"/>
              </a:tabLst>
            </a:pPr>
            <a:r>
              <a:rPr lang="de-DE" altLang="de-DE" sz="2600" dirty="0" smtClean="0"/>
              <a:t>Übertragung:	fäkal-oral, Nahrung,</a:t>
            </a:r>
          </a:p>
          <a:p>
            <a:pPr eaLnBrk="1" hangingPunct="1">
              <a:spcBef>
                <a:spcPts val="0"/>
              </a:spcBef>
              <a:buFontTx/>
              <a:buNone/>
              <a:tabLst>
                <a:tab pos="2600325" algn="l"/>
              </a:tabLst>
            </a:pPr>
            <a:r>
              <a:rPr lang="de-DE" altLang="de-DE" sz="2600" dirty="0"/>
              <a:t>	</a:t>
            </a:r>
            <a:r>
              <a:rPr lang="de-DE" altLang="de-DE" sz="2600" dirty="0" smtClean="0"/>
              <a:t>	Trinkwasser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de-DE" altLang="de-DE" sz="2600" dirty="0" smtClean="0"/>
          </a:p>
          <a:p>
            <a:pPr eaLnBrk="1" hangingPunct="1">
              <a:lnSpc>
                <a:spcPct val="80000"/>
              </a:lnSpc>
              <a:buFontTx/>
              <a:buNone/>
              <a:tabLst>
                <a:tab pos="2600325" algn="l"/>
              </a:tabLst>
            </a:pPr>
            <a:r>
              <a:rPr lang="de-DE" altLang="de-DE" sz="2600" dirty="0" smtClean="0"/>
              <a:t>Inkubationszeit:	1  - 7 Tage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de-DE" altLang="de-DE" sz="2600" dirty="0" smtClean="0"/>
          </a:p>
          <a:p>
            <a:pPr eaLnBrk="1" hangingPunct="1">
              <a:spcBef>
                <a:spcPts val="0"/>
              </a:spcBef>
              <a:buFontTx/>
              <a:buNone/>
              <a:tabLst>
                <a:tab pos="2600325" algn="l"/>
              </a:tabLst>
            </a:pPr>
            <a:r>
              <a:rPr lang="de-DE" altLang="de-DE" sz="2600" dirty="0" smtClean="0"/>
              <a:t>Krankheitsbild:</a:t>
            </a:r>
            <a:r>
              <a:rPr lang="de-DE" altLang="de-DE" sz="2600" dirty="0"/>
              <a:t>	</a:t>
            </a:r>
            <a:r>
              <a:rPr lang="de-DE" altLang="de-DE" sz="2600" dirty="0" smtClean="0"/>
              <a:t>akuter Durchfall mit blutigem</a:t>
            </a:r>
            <a:br>
              <a:rPr lang="de-DE" altLang="de-DE" sz="2600" dirty="0" smtClean="0"/>
            </a:br>
            <a:r>
              <a:rPr lang="de-DE" altLang="de-DE" sz="2600" dirty="0" smtClean="0"/>
              <a:t>	Stuhl, Fieber, Bauchkrämpfe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de-DE" altLang="de-DE" sz="2400" dirty="0" smtClean="0"/>
          </a:p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de-DE" altLang="de-DE" sz="2800" dirty="0" smtClean="0">
                <a:solidFill>
                  <a:srgbClr val="FF0000"/>
                </a:solidFill>
              </a:rPr>
              <a:t>Hochinfektiöse Erkrankung</a:t>
            </a:r>
            <a:r>
              <a:rPr lang="de-DE" altLang="de-DE" sz="2400" dirty="0">
                <a:solidFill>
                  <a:srgbClr val="FF0000"/>
                </a:solidFill>
              </a:rPr>
              <a:t> </a:t>
            </a:r>
            <a:r>
              <a:rPr lang="de-DE" altLang="de-DE" sz="2400" dirty="0" smtClean="0">
                <a:solidFill>
                  <a:srgbClr val="FF0000"/>
                </a:solidFill>
              </a:rPr>
              <a:t> </a:t>
            </a:r>
            <a:br>
              <a:rPr lang="de-DE" altLang="de-DE" sz="2400" dirty="0" smtClean="0">
                <a:solidFill>
                  <a:srgbClr val="FF0000"/>
                </a:solidFill>
              </a:rPr>
            </a:br>
            <a:r>
              <a:rPr lang="de-DE" altLang="de-DE" sz="2400" dirty="0" smtClean="0"/>
              <a:t>10 Erreger reichen aus!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400" dirty="0" smtClean="0"/>
              <a:t>                          </a:t>
            </a:r>
          </a:p>
        </p:txBody>
      </p:sp>
      <p:pic>
        <p:nvPicPr>
          <p:cNvPr id="27654" name="Picture 5" descr="MC900432423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941168"/>
            <a:ext cx="1041884" cy="959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90318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6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76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E2A7D0E-DFE4-42BC-A0D4-4A6692B61042}" type="slidenum">
              <a:rPr lang="de-DE" altLang="de-DE" sz="1400" b="0"/>
              <a:pPr eaLnBrk="1" hangingPunct="1"/>
              <a:t>27</a:t>
            </a:fld>
            <a:endParaRPr lang="de-DE" altLang="de-DE" sz="1400" b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de-DE" altLang="de-DE" sz="3600" dirty="0" smtClean="0"/>
              <a:t>Cholera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664" y="1772816"/>
            <a:ext cx="7596336" cy="4969024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  <a:tabLst>
                <a:tab pos="2695575" algn="l"/>
              </a:tabLst>
            </a:pPr>
            <a:r>
              <a:rPr lang="de-DE" altLang="de-DE" sz="2400" dirty="0" smtClean="0"/>
              <a:t>Übertragung:	Nahrungsmittel, Trinkwasser, </a:t>
            </a:r>
          </a:p>
          <a:p>
            <a:pPr eaLnBrk="1" hangingPunct="1">
              <a:lnSpc>
                <a:spcPct val="90000"/>
              </a:lnSpc>
              <a:buFontTx/>
              <a:buNone/>
              <a:tabLst>
                <a:tab pos="2695575" algn="l"/>
              </a:tabLst>
            </a:pPr>
            <a:r>
              <a:rPr lang="de-DE" altLang="de-DE" sz="2400" dirty="0" smtClean="0"/>
              <a:t>			von Mensch zu Mensch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de-DE" altLang="de-DE" sz="2400" dirty="0" smtClean="0"/>
          </a:p>
          <a:p>
            <a:pPr eaLnBrk="1" hangingPunct="1">
              <a:lnSpc>
                <a:spcPct val="90000"/>
              </a:lnSpc>
              <a:buFontTx/>
              <a:buNone/>
              <a:tabLst>
                <a:tab pos="2695575" algn="l"/>
              </a:tabLst>
            </a:pPr>
            <a:r>
              <a:rPr lang="de-DE" altLang="de-DE" sz="2400" dirty="0" smtClean="0"/>
              <a:t>Inkubationszeit:	einige Stunden bis 5 Tage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de-DE" altLang="de-DE" sz="2400" dirty="0" smtClean="0"/>
          </a:p>
          <a:p>
            <a:pPr eaLnBrk="1" hangingPunct="1">
              <a:lnSpc>
                <a:spcPct val="90000"/>
              </a:lnSpc>
              <a:buFontTx/>
              <a:buNone/>
              <a:tabLst>
                <a:tab pos="2695575" algn="l"/>
              </a:tabLst>
            </a:pPr>
            <a:r>
              <a:rPr lang="de-DE" altLang="de-DE" sz="2400" dirty="0" smtClean="0"/>
              <a:t>Krankheitsbild:	Durchfall mit plötzlichem Erbrechen		hoher Flüssigkeitsverlust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de-DE" altLang="de-DE" sz="2400" dirty="0" smtClean="0"/>
              <a:t>				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FontTx/>
              <a:buNone/>
              <a:tabLst>
                <a:tab pos="2695575" algn="l"/>
              </a:tabLst>
            </a:pPr>
            <a:r>
              <a:rPr lang="de-DE" altLang="de-DE" sz="2400" dirty="0" smtClean="0"/>
              <a:t>Verbreitung: 	Süd- und Zentralafrika, Südamerika</a:t>
            </a:r>
            <a:br>
              <a:rPr lang="de-DE" altLang="de-DE" sz="2400" dirty="0" smtClean="0"/>
            </a:br>
            <a:r>
              <a:rPr lang="de-DE" altLang="de-DE" sz="2400" dirty="0" smtClean="0"/>
              <a:t>                                   und Südostasien 	                           	</a:t>
            </a:r>
            <a:r>
              <a:rPr lang="de-DE" altLang="de-DE" sz="2800" dirty="0" smtClean="0">
                <a:solidFill>
                  <a:srgbClr val="FF0000"/>
                </a:solidFill>
              </a:rPr>
              <a:t>                      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FontTx/>
              <a:buNone/>
              <a:tabLst>
                <a:tab pos="2686050" algn="l"/>
              </a:tabLst>
            </a:pPr>
            <a:r>
              <a:rPr lang="de-DE" altLang="de-DE" sz="2800" dirty="0">
                <a:solidFill>
                  <a:srgbClr val="FF0000"/>
                </a:solidFill>
              </a:rPr>
              <a:t> </a:t>
            </a:r>
            <a:r>
              <a:rPr lang="de-DE" altLang="de-DE" sz="2800" dirty="0" smtClean="0">
                <a:solidFill>
                  <a:srgbClr val="FF0000"/>
                </a:solidFill>
              </a:rPr>
              <a:t>                    Importierte Infektion !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de-DE" altLang="de-DE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1529317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6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6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6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619672" y="1700808"/>
            <a:ext cx="7364288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sz="2400" dirty="0" smtClean="0"/>
              <a:t>Ansteckung:              Gemeinschaftseinrichtungen, wie </a:t>
            </a:r>
            <a:br>
              <a:rPr lang="de-DE" sz="2400" dirty="0" smtClean="0"/>
            </a:br>
            <a:r>
              <a:rPr lang="de-DE" sz="2400" dirty="0" smtClean="0"/>
              <a:t>                                    Altenheime, Kindergärten, Kranken-</a:t>
            </a:r>
            <a:br>
              <a:rPr lang="de-DE" sz="2400" dirty="0" smtClean="0"/>
            </a:br>
            <a:r>
              <a:rPr lang="de-DE" sz="2400" dirty="0" smtClean="0"/>
              <a:t>                                    </a:t>
            </a:r>
            <a:r>
              <a:rPr lang="de-DE" sz="2400" dirty="0" err="1" smtClean="0"/>
              <a:t>häuser</a:t>
            </a:r>
            <a:r>
              <a:rPr lang="de-DE" sz="2400" dirty="0" smtClean="0"/>
              <a:t>, vorwiegend in den Winter-</a:t>
            </a:r>
            <a:br>
              <a:rPr lang="de-DE" sz="2400" dirty="0" smtClean="0"/>
            </a:br>
            <a:r>
              <a:rPr lang="de-DE" sz="2400" dirty="0" smtClean="0"/>
              <a:t>                                    </a:t>
            </a:r>
            <a:r>
              <a:rPr lang="de-DE" sz="2400" dirty="0" err="1" smtClean="0"/>
              <a:t>monaten</a:t>
            </a:r>
            <a:endParaRPr lang="de-DE" sz="2400" dirty="0" smtClean="0"/>
          </a:p>
          <a:p>
            <a:pPr marL="0" indent="0">
              <a:buNone/>
            </a:pP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smtClean="0"/>
              <a:t>Übertragung:            Lebensmittel, Wasser, Erbrochenes,</a:t>
            </a:r>
            <a:br>
              <a:rPr lang="de-DE" sz="2400" dirty="0" smtClean="0"/>
            </a:br>
            <a:r>
              <a:rPr lang="de-DE" sz="2400" dirty="0" smtClean="0"/>
              <a:t>                                    fäkal-oral</a:t>
            </a:r>
          </a:p>
          <a:p>
            <a:pPr marL="0" indent="0">
              <a:buNone/>
            </a:pPr>
            <a:endParaRPr lang="de-DE" sz="2400" dirty="0" smtClean="0"/>
          </a:p>
          <a:p>
            <a:pPr marL="0" indent="0">
              <a:buNone/>
            </a:pPr>
            <a:r>
              <a:rPr lang="de-DE" sz="2400" dirty="0" smtClean="0"/>
              <a:t>Inkubationszeit:       10 Stunden bis 2 Tage</a:t>
            </a:r>
          </a:p>
          <a:p>
            <a:pPr marL="0" indent="0">
              <a:buNone/>
            </a:pPr>
            <a:endParaRPr lang="de-DE" sz="2400" dirty="0" smtClean="0"/>
          </a:p>
          <a:p>
            <a:pPr marL="0" indent="0">
              <a:buNone/>
            </a:pPr>
            <a:r>
              <a:rPr lang="de-DE" sz="2400" dirty="0" smtClean="0"/>
              <a:t>Symptome:               heftiger Brechdurchfall</a:t>
            </a:r>
            <a:r>
              <a:rPr lang="de-DE" sz="2400" dirty="0"/>
              <a:t/>
            </a:r>
            <a:br>
              <a:rPr lang="de-DE" sz="2400" dirty="0"/>
            </a:br>
            <a:endParaRPr lang="de-DE" sz="24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de-DE" sz="3600" dirty="0" smtClean="0">
                <a:latin typeface="+mj-lt"/>
              </a:rPr>
              <a:t>Norovirus</a:t>
            </a:r>
            <a:endParaRPr lang="de-DE" sz="3600" dirty="0">
              <a:latin typeface="+mj-lt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036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600200" y="1628800"/>
            <a:ext cx="7543800" cy="496855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buNone/>
              <a:tabLst>
                <a:tab pos="2419350" algn="l"/>
              </a:tabLst>
            </a:pPr>
            <a:r>
              <a:rPr lang="de-DE" altLang="de-DE" sz="3400" dirty="0" smtClean="0"/>
              <a:t>Übertragung:	fäkal-oral</a:t>
            </a:r>
            <a:r>
              <a:rPr lang="de-DE" altLang="de-DE" sz="3400" dirty="0"/>
              <a:t>, </a:t>
            </a:r>
            <a:r>
              <a:rPr lang="de-DE" altLang="de-DE" sz="3400" dirty="0" smtClean="0"/>
              <a:t>Nahrungsmittel,</a:t>
            </a:r>
          </a:p>
          <a:p>
            <a:pPr>
              <a:lnSpc>
                <a:spcPct val="120000"/>
              </a:lnSpc>
              <a:buNone/>
              <a:tabLst>
                <a:tab pos="2419350" algn="l"/>
              </a:tabLst>
            </a:pPr>
            <a:r>
              <a:rPr lang="de-DE" altLang="de-DE" sz="3400" dirty="0"/>
              <a:t>	</a:t>
            </a:r>
            <a:r>
              <a:rPr lang="de-DE" altLang="de-DE" sz="3400" dirty="0" smtClean="0"/>
              <a:t>	Trinkwasser</a:t>
            </a:r>
            <a:endParaRPr lang="de-DE" altLang="de-DE" sz="3400" dirty="0"/>
          </a:p>
          <a:p>
            <a:pPr>
              <a:lnSpc>
                <a:spcPct val="80000"/>
              </a:lnSpc>
              <a:buNone/>
            </a:pPr>
            <a:endParaRPr lang="de-DE" altLang="de-DE" sz="3400" dirty="0"/>
          </a:p>
          <a:p>
            <a:pPr>
              <a:lnSpc>
                <a:spcPct val="80000"/>
              </a:lnSpc>
              <a:buNone/>
              <a:tabLst>
                <a:tab pos="2419350" algn="l"/>
              </a:tabLst>
            </a:pPr>
            <a:r>
              <a:rPr lang="de-DE" altLang="de-DE" sz="3400" dirty="0"/>
              <a:t>Inkubationszeit: </a:t>
            </a:r>
            <a:r>
              <a:rPr lang="de-DE" altLang="de-DE" sz="3400" dirty="0" smtClean="0"/>
              <a:t>	15 </a:t>
            </a:r>
            <a:r>
              <a:rPr lang="de-DE" altLang="de-DE" sz="3400" dirty="0"/>
              <a:t>bis 45 Tage</a:t>
            </a:r>
          </a:p>
          <a:p>
            <a:pPr>
              <a:lnSpc>
                <a:spcPct val="80000"/>
              </a:lnSpc>
              <a:buNone/>
            </a:pPr>
            <a:endParaRPr lang="de-DE" altLang="de-DE" sz="3400" dirty="0"/>
          </a:p>
          <a:p>
            <a:pPr>
              <a:lnSpc>
                <a:spcPct val="120000"/>
              </a:lnSpc>
              <a:buNone/>
              <a:tabLst>
                <a:tab pos="2419350" algn="l"/>
              </a:tabLst>
            </a:pPr>
            <a:r>
              <a:rPr lang="de-DE" altLang="de-DE" sz="3400" dirty="0" smtClean="0"/>
              <a:t>Krankheitsbild:	Kopf- </a:t>
            </a:r>
            <a:r>
              <a:rPr lang="de-DE" altLang="de-DE" sz="3400" dirty="0"/>
              <a:t>Bauch- und </a:t>
            </a:r>
            <a:r>
              <a:rPr lang="de-DE" altLang="de-DE" sz="3400" dirty="0" smtClean="0"/>
              <a:t>Glieder-</a:t>
            </a:r>
          </a:p>
          <a:p>
            <a:pPr>
              <a:lnSpc>
                <a:spcPct val="120000"/>
              </a:lnSpc>
              <a:buNone/>
              <a:tabLst>
                <a:tab pos="2419350" algn="l"/>
                <a:tab pos="2514600" algn="l"/>
              </a:tabLst>
            </a:pPr>
            <a:r>
              <a:rPr lang="de-DE" altLang="de-DE" sz="3400" dirty="0" smtClean="0"/>
              <a:t>		schmerzen, Durchfall,  </a:t>
            </a:r>
          </a:p>
          <a:p>
            <a:pPr>
              <a:lnSpc>
                <a:spcPct val="120000"/>
              </a:lnSpc>
              <a:buNone/>
            </a:pPr>
            <a:r>
              <a:rPr lang="de-DE" altLang="de-DE" sz="3400" dirty="0" smtClean="0"/>
              <a:t>                                   nach </a:t>
            </a:r>
            <a:r>
              <a:rPr lang="de-DE" altLang="de-DE" sz="3400" dirty="0"/>
              <a:t>1 bis 2 Wochen</a:t>
            </a:r>
          </a:p>
          <a:p>
            <a:pPr>
              <a:lnSpc>
                <a:spcPct val="120000"/>
              </a:lnSpc>
              <a:buNone/>
            </a:pPr>
            <a:r>
              <a:rPr lang="de-DE" altLang="de-DE" sz="3400" dirty="0"/>
              <a:t>                               </a:t>
            </a:r>
            <a:r>
              <a:rPr lang="de-DE" altLang="de-DE" sz="3400" dirty="0" smtClean="0"/>
              <a:t>    Gelbsucht</a:t>
            </a:r>
            <a:r>
              <a:rPr lang="de-DE" altLang="de-DE" sz="3400" dirty="0"/>
              <a:t>, </a:t>
            </a:r>
            <a:r>
              <a:rPr lang="de-DE" altLang="de-DE" sz="3400" dirty="0" smtClean="0"/>
              <a:t>Fieber</a:t>
            </a:r>
            <a:endParaRPr lang="de-DE" altLang="de-DE" sz="3400" dirty="0"/>
          </a:p>
          <a:p>
            <a:pPr>
              <a:lnSpc>
                <a:spcPct val="80000"/>
              </a:lnSpc>
              <a:buNone/>
            </a:pPr>
            <a:endParaRPr lang="de-DE" altLang="de-DE" dirty="0"/>
          </a:p>
          <a:p>
            <a:pPr>
              <a:lnSpc>
                <a:spcPct val="80000"/>
              </a:lnSpc>
              <a:buNone/>
            </a:pPr>
            <a:r>
              <a:rPr lang="de-DE" altLang="de-DE" dirty="0" smtClean="0">
                <a:solidFill>
                  <a:srgbClr val="FF0000"/>
                </a:solidFill>
              </a:rPr>
              <a:t>                    </a:t>
            </a:r>
            <a:r>
              <a:rPr lang="de-DE" altLang="de-DE" sz="3400" dirty="0" smtClean="0">
                <a:solidFill>
                  <a:srgbClr val="FF0000"/>
                </a:solidFill>
              </a:rPr>
              <a:t>Gegen </a:t>
            </a:r>
            <a:r>
              <a:rPr lang="de-DE" altLang="de-DE" sz="3400" dirty="0">
                <a:solidFill>
                  <a:srgbClr val="FF0000"/>
                </a:solidFill>
              </a:rPr>
              <a:t>Hepatitis A </a:t>
            </a:r>
            <a:r>
              <a:rPr lang="de-DE" altLang="de-DE" sz="3400" dirty="0" smtClean="0">
                <a:solidFill>
                  <a:srgbClr val="FF0000"/>
                </a:solidFill>
              </a:rPr>
              <a:t>Impfung möglich</a:t>
            </a:r>
            <a:br>
              <a:rPr lang="de-DE" altLang="de-DE" sz="3400" dirty="0" smtClean="0">
                <a:solidFill>
                  <a:srgbClr val="FF0000"/>
                </a:solidFill>
              </a:rPr>
            </a:br>
            <a:endParaRPr lang="de-DE" altLang="de-DE" sz="340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de-DE" altLang="de-DE" sz="3400" dirty="0" smtClean="0">
                <a:solidFill>
                  <a:srgbClr val="FF0000"/>
                </a:solidFill>
              </a:rPr>
              <a:t>                Gegen </a:t>
            </a:r>
            <a:r>
              <a:rPr lang="de-DE" altLang="de-DE" sz="3400" dirty="0">
                <a:solidFill>
                  <a:srgbClr val="FF0000"/>
                </a:solidFill>
              </a:rPr>
              <a:t>Hepatitis E gibt es </a:t>
            </a:r>
            <a:r>
              <a:rPr lang="de-DE" altLang="de-DE" sz="3400" u="sng" dirty="0">
                <a:solidFill>
                  <a:srgbClr val="FF0000"/>
                </a:solidFill>
              </a:rPr>
              <a:t>keine </a:t>
            </a:r>
            <a:r>
              <a:rPr lang="de-DE" altLang="de-DE" sz="3400" dirty="0">
                <a:solidFill>
                  <a:srgbClr val="FF0000"/>
                </a:solidFill>
              </a:rPr>
              <a:t>Impfung</a:t>
            </a:r>
          </a:p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pPr>
              <a:tabLst>
                <a:tab pos="2419350" algn="l"/>
              </a:tabLst>
            </a:pPr>
            <a:r>
              <a:rPr lang="de-DE" altLang="de-DE" sz="3600" dirty="0">
                <a:latin typeface="+mj-lt"/>
              </a:rPr>
              <a:t>Hepatitis A    Hepatitis E</a:t>
            </a:r>
            <a:endParaRPr lang="de-DE" sz="3600" dirty="0">
              <a:latin typeface="+mj-lt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pic>
        <p:nvPicPr>
          <p:cNvPr id="6" name="Picture 8" descr="MC900438737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988840"/>
            <a:ext cx="1327779" cy="1480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61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600200" y="1844824"/>
            <a:ext cx="75438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de-DE" sz="2800" dirty="0"/>
              <a:t>Film zum Thema Hygiene</a:t>
            </a:r>
          </a:p>
          <a:p>
            <a:pPr>
              <a:lnSpc>
                <a:spcPct val="150000"/>
              </a:lnSpc>
            </a:pPr>
            <a:r>
              <a:rPr lang="de-DE" sz="2800" dirty="0" smtClean="0"/>
              <a:t>§ 42/43 Infektionsschutzgesetz</a:t>
            </a:r>
          </a:p>
          <a:p>
            <a:pPr>
              <a:lnSpc>
                <a:spcPct val="150000"/>
              </a:lnSpc>
            </a:pPr>
            <a:r>
              <a:rPr lang="de-DE" sz="2800" dirty="0" smtClean="0"/>
              <a:t>Händehygiene</a:t>
            </a:r>
          </a:p>
          <a:p>
            <a:pPr>
              <a:lnSpc>
                <a:spcPct val="150000"/>
              </a:lnSpc>
            </a:pPr>
            <a:r>
              <a:rPr lang="de-DE" sz="2800" dirty="0" smtClean="0"/>
              <a:t>Lebensmittelinfektionen und Erreger</a:t>
            </a:r>
          </a:p>
          <a:p>
            <a:pPr>
              <a:lnSpc>
                <a:spcPct val="150000"/>
              </a:lnSpc>
            </a:pPr>
            <a:r>
              <a:rPr lang="de-DE" sz="2800" dirty="0" smtClean="0"/>
              <a:t>Unterschrift und Ausgabe der Bescheinigung</a:t>
            </a:r>
            <a:endParaRPr lang="de-DE" sz="28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de-DE" sz="3600" dirty="0" smtClean="0"/>
              <a:t>Inhalt der Belehrung</a:t>
            </a:r>
            <a:endParaRPr lang="de-DE" sz="36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703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de-DE" sz="2400" dirty="0" smtClean="0"/>
              <a:t>Häufiges Händewaschen</a:t>
            </a:r>
          </a:p>
          <a:p>
            <a:pPr>
              <a:lnSpc>
                <a:spcPct val="150000"/>
              </a:lnSpc>
            </a:pPr>
            <a:r>
              <a:rPr lang="de-DE" sz="2400" dirty="0" smtClean="0"/>
              <a:t>Einmalhandtücher benutzen</a:t>
            </a:r>
          </a:p>
          <a:p>
            <a:pPr>
              <a:lnSpc>
                <a:spcPct val="150000"/>
              </a:lnSpc>
            </a:pPr>
            <a:r>
              <a:rPr lang="de-DE" sz="2400" dirty="0" smtClean="0"/>
              <a:t>Lebensmittel durchgaren</a:t>
            </a:r>
          </a:p>
          <a:p>
            <a:pPr>
              <a:lnSpc>
                <a:spcPct val="150000"/>
              </a:lnSpc>
            </a:pPr>
            <a:r>
              <a:rPr lang="de-DE" sz="2400" dirty="0" smtClean="0"/>
              <a:t>Gründliche Reinigung der Arbeitskleider und</a:t>
            </a:r>
          </a:p>
          <a:p>
            <a:pPr marL="361950" indent="-361950">
              <a:spcBef>
                <a:spcPts val="0"/>
              </a:spcBef>
              <a:buNone/>
            </a:pPr>
            <a:r>
              <a:rPr lang="de-DE" sz="2400" dirty="0"/>
              <a:t>	</a:t>
            </a:r>
            <a:r>
              <a:rPr lang="de-DE" sz="2400" dirty="0" smtClean="0"/>
              <a:t>Arbeitsgeräte</a:t>
            </a:r>
          </a:p>
          <a:p>
            <a:pPr>
              <a:lnSpc>
                <a:spcPct val="150000"/>
              </a:lnSpc>
            </a:pPr>
            <a:r>
              <a:rPr lang="de-DE" sz="2400" dirty="0" smtClean="0"/>
              <a:t>Kühlkette einhalten</a:t>
            </a:r>
          </a:p>
          <a:p>
            <a:pPr>
              <a:lnSpc>
                <a:spcPct val="150000"/>
              </a:lnSpc>
            </a:pPr>
            <a:r>
              <a:rPr lang="de-DE" sz="2400" dirty="0" smtClean="0"/>
              <a:t>Arbeitsplatzbezogenen Hygieneplan beachten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de-DE" dirty="0" smtClean="0">
                <a:latin typeface="+mj-lt"/>
              </a:rPr>
              <a:t>Vorbeugung, Prophylaxe</a:t>
            </a:r>
            <a:endParaRPr lang="de-DE" dirty="0">
              <a:latin typeface="+mj-lt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214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622775" y="1788189"/>
            <a:ext cx="7341713" cy="427707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de-DE" sz="2400" dirty="0" smtClean="0">
                <a:solidFill>
                  <a:srgbClr val="FF0000"/>
                </a:solidFill>
              </a:rPr>
              <a:t>Bestimmten ansteckenden meldepflichtigen Durchfallerkrankungen</a:t>
            </a:r>
          </a:p>
          <a:p>
            <a:pPr marL="514350" indent="-514350">
              <a:buFont typeface="+mj-lt"/>
              <a:buAutoNum type="arabicParenR"/>
            </a:pPr>
            <a:r>
              <a:rPr lang="de-DE" sz="2400" dirty="0" smtClean="0">
                <a:solidFill>
                  <a:srgbClr val="FF0000"/>
                </a:solidFill>
              </a:rPr>
              <a:t>Infizierten </a:t>
            </a:r>
            <a:r>
              <a:rPr lang="de-DE" sz="2400" dirty="0">
                <a:solidFill>
                  <a:srgbClr val="FF0000"/>
                </a:solidFill>
              </a:rPr>
              <a:t>Wunden oder </a:t>
            </a:r>
            <a:r>
              <a:rPr lang="de-DE" sz="2400" dirty="0" smtClean="0">
                <a:solidFill>
                  <a:srgbClr val="FF0000"/>
                </a:solidFill>
              </a:rPr>
              <a:t>Hautkrankheiten an Händen und Unterarmen</a:t>
            </a:r>
            <a:endParaRPr lang="de-DE" sz="2400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de-DE" sz="2400" dirty="0" smtClean="0">
                <a:solidFill>
                  <a:srgbClr val="FF0000"/>
                </a:solidFill>
              </a:rPr>
              <a:t>Ausscheidern </a:t>
            </a:r>
            <a:r>
              <a:rPr lang="de-DE" sz="2400" dirty="0">
                <a:solidFill>
                  <a:srgbClr val="FF0000"/>
                </a:solidFill>
              </a:rPr>
              <a:t>folgender Krankheitserreger: </a:t>
            </a:r>
            <a:r>
              <a:rPr lang="de-DE" sz="2400" dirty="0" err="1" smtClean="0">
                <a:solidFill>
                  <a:srgbClr val="FF0000"/>
                </a:solidFill>
              </a:rPr>
              <a:t>Shigellen</a:t>
            </a:r>
            <a:r>
              <a:rPr lang="de-DE" sz="2400" dirty="0" smtClean="0">
                <a:solidFill>
                  <a:srgbClr val="FF0000"/>
                </a:solidFill>
              </a:rPr>
              <a:t>; Salmonellen</a:t>
            </a:r>
            <a:r>
              <a:rPr lang="de-DE" sz="2400" dirty="0">
                <a:solidFill>
                  <a:srgbClr val="FF0000"/>
                </a:solidFill>
              </a:rPr>
              <a:t>; </a:t>
            </a:r>
            <a:r>
              <a:rPr lang="de-DE" sz="2400" dirty="0" smtClean="0">
                <a:solidFill>
                  <a:srgbClr val="FF0000"/>
                </a:solidFill>
              </a:rPr>
              <a:t>EHEC-Erreger; </a:t>
            </a:r>
            <a:r>
              <a:rPr lang="de-DE" sz="2400" dirty="0" err="1">
                <a:solidFill>
                  <a:srgbClr val="FF0000"/>
                </a:solidFill>
              </a:rPr>
              <a:t>Choleravibrionen</a:t>
            </a:r>
            <a:r>
              <a:rPr lang="de-DE" sz="2400" dirty="0">
                <a:solidFill>
                  <a:srgbClr val="FF0000"/>
                </a:solidFill>
              </a:rPr>
              <a:t> </a:t>
            </a:r>
            <a:endParaRPr lang="de-DE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sz="2400" dirty="0"/>
              <a:t> </a:t>
            </a:r>
            <a:r>
              <a:rPr lang="de-DE" sz="2800" dirty="0"/>
              <a:t>   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 smtClean="0"/>
              <a:t>Tätigkeits- und Beschäftigungsverbot bei: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907704" y="4725144"/>
            <a:ext cx="684076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Gilt für Personen, die in Küchen von Gaststätten, Restaurants, Kantinen, Cafés oder sonstigen Einrichtungen mit  Gemeinschaftsverpflegung tätig sind und dabei leicht verderbliche </a:t>
            </a:r>
            <a:r>
              <a:rPr lang="de-DE" sz="2000" dirty="0"/>
              <a:t>L</a:t>
            </a:r>
            <a:r>
              <a:rPr lang="de-DE" sz="2000" dirty="0" smtClean="0"/>
              <a:t>ebensmittel herstellen, behandeln oder in Verkehr bringen.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305552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619672" y="2132855"/>
            <a:ext cx="7364288" cy="352839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de-DE" sz="2800" dirty="0" smtClean="0"/>
              <a:t>Ihre Bescheinigung darf am ersten Arbeitstag nicht älter als drei Monate sein.</a:t>
            </a:r>
          </a:p>
          <a:p>
            <a:pPr>
              <a:lnSpc>
                <a:spcPct val="150000"/>
              </a:lnSpc>
            </a:pPr>
            <a:r>
              <a:rPr lang="de-DE" sz="2800" dirty="0" smtClean="0"/>
              <a:t>Die Erstbelehrung wird im Saarland durch das Gesundheitsamt durchgeführt und muss mündlich und schriftlich erfolgen.</a:t>
            </a:r>
          </a:p>
          <a:p>
            <a:pPr>
              <a:lnSpc>
                <a:spcPct val="150000"/>
              </a:lnSpc>
            </a:pPr>
            <a:r>
              <a:rPr lang="de-DE" sz="2800" dirty="0" smtClean="0"/>
              <a:t>Nach der Belehrung müssen Sie bestätigen, dass zur Zeit bei Ihnen keine Hinderungsgründe vorliegen.</a:t>
            </a:r>
            <a:endParaRPr lang="de-DE" sz="28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de-DE" altLang="de-DE" dirty="0" smtClean="0"/>
              <a:t>Belehrung</a:t>
            </a:r>
            <a:r>
              <a:rPr lang="de-DE" altLang="de-DE" dirty="0"/>
              <a:t>, Bescheinigung</a:t>
            </a:r>
            <a:br>
              <a:rPr lang="de-DE" altLang="de-DE" dirty="0"/>
            </a:br>
            <a:r>
              <a:rPr lang="de-DE" altLang="de-DE" dirty="0"/>
              <a:t>des Gesundheitsamtes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9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600200" y="1600200"/>
            <a:ext cx="7292280" cy="4525963"/>
          </a:xfrm>
        </p:spPr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>
              <a:lnSpc>
                <a:spcPct val="150000"/>
              </a:lnSpc>
            </a:pPr>
            <a:r>
              <a:rPr lang="de-DE" sz="2400" dirty="0" smtClean="0"/>
              <a:t>Liegen Anhaltspunkte für ein Tätigkeitsverbot vor, so darf die Bescheinigung erst ausgestellt werden, wenn durch ein ärztliches Zeugnis nachgewiesen ist, dass Hinderungsgründe nicht oder nicht mehr bestehen.</a:t>
            </a:r>
            <a:endParaRPr lang="de-DE" sz="24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896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547664" y="1700808"/>
            <a:ext cx="7488832" cy="46692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de-DE" sz="2400" dirty="0" smtClean="0"/>
              <a:t>Treten bei Personen </a:t>
            </a:r>
            <a:r>
              <a:rPr lang="de-DE" sz="2400" u="sng" dirty="0" smtClean="0"/>
              <a:t>nach</a:t>
            </a:r>
            <a:r>
              <a:rPr lang="de-DE" sz="2400" dirty="0" smtClean="0"/>
              <a:t> Aufnahme ihrer Tätigkeit Hinderungsgründe auf, sind sie verpflichtet, dies ihrem Arbeitgeber oder Dien</a:t>
            </a:r>
            <a:r>
              <a:rPr lang="de-DE" sz="2400" dirty="0"/>
              <a:t>stherrn unverzüglich </a:t>
            </a:r>
            <a:r>
              <a:rPr lang="de-DE" sz="2400" dirty="0" smtClean="0"/>
              <a:t>mitzuteilen.</a:t>
            </a:r>
          </a:p>
          <a:p>
            <a:pPr marL="0" indent="0">
              <a:lnSpc>
                <a:spcPct val="150000"/>
              </a:lnSpc>
              <a:buNone/>
            </a:pPr>
            <a:endParaRPr lang="de-DE" sz="2400" dirty="0"/>
          </a:p>
          <a:p>
            <a:pPr>
              <a:lnSpc>
                <a:spcPct val="150000"/>
              </a:lnSpc>
            </a:pPr>
            <a:r>
              <a:rPr lang="de-DE" sz="2400" dirty="0" smtClean="0"/>
              <a:t>Der Arbeitgeber muss sofort Maßnahmen zur</a:t>
            </a:r>
            <a:r>
              <a:rPr lang="de-DE" sz="2400" dirty="0"/>
              <a:t> </a:t>
            </a:r>
            <a:r>
              <a:rPr lang="de-DE" sz="2400" dirty="0" smtClean="0"/>
              <a:t>Verhinderung der Weiterverbreitung der Krankheitserreger einleiten.</a:t>
            </a:r>
            <a:endParaRPr lang="de-DE" sz="2400" dirty="0"/>
          </a:p>
          <a:p>
            <a:pPr marL="0" indent="0">
              <a:buNone/>
            </a:pPr>
            <a:endParaRPr lang="de-DE" sz="2400" dirty="0" smtClean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743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763688" y="3573016"/>
            <a:ext cx="7056784" cy="2553147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de-DE" sz="2800" dirty="0">
                <a:solidFill>
                  <a:prstClr val="black"/>
                </a:solidFill>
              </a:rPr>
              <a:t>Der Arbeitgeber </a:t>
            </a:r>
            <a:r>
              <a:rPr lang="de-DE" sz="2800" dirty="0" smtClean="0">
                <a:solidFill>
                  <a:prstClr val="black"/>
                </a:solidFill>
              </a:rPr>
              <a:t>ist verpflichtet, Sie nach Aufnahme Ihrer Tätigkeit und im Weiteren </a:t>
            </a:r>
            <a:r>
              <a:rPr lang="de-DE" sz="2800" dirty="0" smtClean="0">
                <a:solidFill>
                  <a:srgbClr val="FF0000"/>
                </a:solidFill>
              </a:rPr>
              <a:t>alle zwei Jahre </a:t>
            </a:r>
            <a:r>
              <a:rPr lang="de-DE" sz="2800" dirty="0" smtClean="0">
                <a:solidFill>
                  <a:prstClr val="black"/>
                </a:solidFill>
              </a:rPr>
              <a:t>wiederbelehren.</a:t>
            </a:r>
            <a:endParaRPr lang="de-DE" sz="2800" dirty="0">
              <a:solidFill>
                <a:prstClr val="black"/>
              </a:solidFill>
            </a:endParaRPr>
          </a:p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 smtClean="0"/>
              <a:t>Folgebelehrung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691680" y="1844824"/>
            <a:ext cx="6995873" cy="1318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dirty="0" smtClean="0"/>
              <a:t>Die Bescheinigung über die Erstbelehrung behält immer ihre Gültigkeit!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305469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691680" y="2564904"/>
            <a:ext cx="7056784" cy="266429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de-DE" sz="2800" dirty="0" smtClean="0"/>
              <a:t>Die Bescheinigung über die Belehrung ist an der Betriebsstätte </a:t>
            </a:r>
            <a:r>
              <a:rPr lang="de-DE" sz="2800" dirty="0" smtClean="0">
                <a:solidFill>
                  <a:srgbClr val="FF0000"/>
                </a:solidFill>
              </a:rPr>
              <a:t>im Original </a:t>
            </a:r>
            <a:r>
              <a:rPr lang="de-DE" sz="2800" dirty="0" smtClean="0"/>
              <a:t>verfügbar zu halten und auf Verlangen der zuständigen  Behörde vorzulegen.</a:t>
            </a:r>
            <a:endParaRPr lang="de-DE" sz="28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E534901-65DB-49C7-995D-7BE989BAF1BC}" type="datetime1">
              <a:rPr lang="de-DE" smtClean="0">
                <a:solidFill>
                  <a:prstClr val="white">
                    <a:lumMod val="85000"/>
                  </a:prstClr>
                </a:solidFill>
              </a:rPr>
              <a:pPr/>
              <a:t>16.03.2017</a:t>
            </a:fld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>
                <a:solidFill>
                  <a:prstClr val="white">
                    <a:lumMod val="85000"/>
                  </a:prstClr>
                </a:solidFill>
              </a:rPr>
              <a:t>Landkreis Saarlouis</a:t>
            </a:r>
            <a:endParaRPr lang="de-DE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606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Präsentation Landkreis-Labor. sechszehn zu neunpptx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Präsentation Landkreis-Labor. sechszehn zu neunpptx</Template>
  <TotalTime>0</TotalTime>
  <Words>667</Words>
  <Application>Microsoft Office PowerPoint</Application>
  <PresentationFormat>Bildschirmpräsentation (4:3)</PresentationFormat>
  <Paragraphs>250</Paragraphs>
  <Slides>30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30</vt:i4>
      </vt:variant>
    </vt:vector>
  </HeadingPairs>
  <TitlesOfParts>
    <vt:vector size="31" baseType="lpstr">
      <vt:lpstr>Präsentation Landkreis-Labor. sechszehn zu neunpptx</vt:lpstr>
      <vt:lpstr> Belehrung gemäß § 42/43 des Infektionsschutzgesetzes  für die Lebensmittelindustrie, Gemeinschaftsverpflegung, Gastronomie und das Handwerk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Salmonellen</vt:lpstr>
      <vt:lpstr>PowerPoint-Präsentation</vt:lpstr>
      <vt:lpstr>PowerPoint-Präsentation</vt:lpstr>
      <vt:lpstr>Shigellen </vt:lpstr>
      <vt:lpstr>Cholera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Belehrung gemäß § 42/43 des Infektionsschutzgesetzes für Mitarbeiter/innen in Lebensmittelbetrieben</dc:title>
  <dc:creator>GASLS, Labor</dc:creator>
  <cp:lastModifiedBy>GASLS, Labor</cp:lastModifiedBy>
  <cp:revision>57</cp:revision>
  <dcterms:created xsi:type="dcterms:W3CDTF">2015-07-02T08:41:47Z</dcterms:created>
  <dcterms:modified xsi:type="dcterms:W3CDTF">2017-03-16T07:44:17Z</dcterms:modified>
</cp:coreProperties>
</file>